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1"/>
  </p:sldMasterIdLst>
  <p:notesMasterIdLst>
    <p:notesMasterId r:id="rId35"/>
  </p:notesMasterIdLst>
  <p:sldIdLst>
    <p:sldId id="364" r:id="rId2"/>
    <p:sldId id="363" r:id="rId3"/>
    <p:sldId id="336" r:id="rId4"/>
    <p:sldId id="369" r:id="rId5"/>
    <p:sldId id="346" r:id="rId6"/>
    <p:sldId id="356" r:id="rId7"/>
    <p:sldId id="357" r:id="rId8"/>
    <p:sldId id="358" r:id="rId9"/>
    <p:sldId id="338" r:id="rId10"/>
    <p:sldId id="361" r:id="rId11"/>
    <p:sldId id="343" r:id="rId12"/>
    <p:sldId id="367" r:id="rId13"/>
    <p:sldId id="339" r:id="rId14"/>
    <p:sldId id="368" r:id="rId15"/>
    <p:sldId id="350" r:id="rId16"/>
    <p:sldId id="347" r:id="rId17"/>
    <p:sldId id="348" r:id="rId18"/>
    <p:sldId id="349" r:id="rId19"/>
    <p:sldId id="277" r:id="rId20"/>
    <p:sldId id="378" r:id="rId21"/>
    <p:sldId id="379" r:id="rId22"/>
    <p:sldId id="352" r:id="rId23"/>
    <p:sldId id="353" r:id="rId24"/>
    <p:sldId id="342" r:id="rId25"/>
    <p:sldId id="345" r:id="rId26"/>
    <p:sldId id="366" r:id="rId27"/>
    <p:sldId id="365" r:id="rId28"/>
    <p:sldId id="377" r:id="rId29"/>
    <p:sldId id="373" r:id="rId30"/>
    <p:sldId id="374" r:id="rId31"/>
    <p:sldId id="375" r:id="rId32"/>
    <p:sldId id="376" r:id="rId33"/>
    <p:sldId id="37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4B2"/>
    <a:srgbClr val="080808"/>
    <a:srgbClr val="41AF9D"/>
    <a:srgbClr val="000000"/>
    <a:srgbClr val="002F8E"/>
    <a:srgbClr val="FF6600"/>
    <a:srgbClr val="FF9900"/>
    <a:srgbClr val="111111"/>
    <a:srgbClr val="FFCC99"/>
    <a:srgbClr val="90CF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97F06E-B209-44D6-BC9D-620CD44A4DDE}"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tr-TR"/>
        </a:p>
      </dgm:t>
    </dgm:pt>
    <dgm:pt modelId="{B948E1E1-C516-4317-ACF7-2CB02EA54CE2}">
      <dgm:prSet phldrT="[Metin]"/>
      <dgm:spPr/>
      <dgm:t>
        <a:bodyPr/>
        <a:lstStyle/>
        <a:p>
          <a:r>
            <a:rPr lang="tr-TR" dirty="0"/>
            <a:t>8. Sınıf	</a:t>
          </a:r>
        </a:p>
      </dgm:t>
    </dgm:pt>
    <dgm:pt modelId="{279D4A1C-FCED-459C-89E9-6B1F7A081AF5}" type="parTrans" cxnId="{1D5B411B-88FE-44A1-8727-5ABD71F3E503}">
      <dgm:prSet/>
      <dgm:spPr/>
      <dgm:t>
        <a:bodyPr/>
        <a:lstStyle/>
        <a:p>
          <a:endParaRPr lang="tr-TR"/>
        </a:p>
      </dgm:t>
    </dgm:pt>
    <dgm:pt modelId="{E06A53B5-AF6E-488F-AFC3-3D60CB628F42}" type="sibTrans" cxnId="{1D5B411B-88FE-44A1-8727-5ABD71F3E503}">
      <dgm:prSet/>
      <dgm:spPr/>
      <dgm:t>
        <a:bodyPr/>
        <a:lstStyle/>
        <a:p>
          <a:endParaRPr lang="tr-TR"/>
        </a:p>
      </dgm:t>
    </dgm:pt>
    <dgm:pt modelId="{68F43ED9-5B1A-4C5E-80D1-6D584B90AE05}">
      <dgm:prSet phldrT="[Metin]"/>
      <dgm:spPr/>
      <dgm:t>
        <a:bodyPr/>
        <a:lstStyle/>
        <a:p>
          <a:r>
            <a:rPr lang="tr-TR" dirty="0"/>
            <a:t>Merkezi Sınav</a:t>
          </a:r>
        </a:p>
      </dgm:t>
    </dgm:pt>
    <dgm:pt modelId="{3744B027-51CC-40FF-B874-084CD55F7FB1}" type="parTrans" cxnId="{BD196AFC-71F9-40D8-B2D8-E6ED5252EE97}">
      <dgm:prSet/>
      <dgm:spPr/>
      <dgm:t>
        <a:bodyPr/>
        <a:lstStyle/>
        <a:p>
          <a:endParaRPr lang="tr-TR"/>
        </a:p>
      </dgm:t>
    </dgm:pt>
    <dgm:pt modelId="{5E50CB48-C0A3-4E5A-B181-8EB64D1F6787}" type="sibTrans" cxnId="{BD196AFC-71F9-40D8-B2D8-E6ED5252EE97}">
      <dgm:prSet/>
      <dgm:spPr/>
      <dgm:t>
        <a:bodyPr/>
        <a:lstStyle/>
        <a:p>
          <a:endParaRPr lang="tr-TR"/>
        </a:p>
      </dgm:t>
    </dgm:pt>
    <dgm:pt modelId="{C447D573-8533-47E7-A54B-6E534BB392DA}">
      <dgm:prSet phldrT="[Metin]"/>
      <dgm:spPr/>
      <dgm:t>
        <a:bodyPr/>
        <a:lstStyle/>
        <a:p>
          <a:r>
            <a:rPr lang="tr-TR" dirty="0" smtClean="0"/>
            <a:t>Anadolu Meslek Programı</a:t>
          </a:r>
          <a:endParaRPr lang="tr-TR" dirty="0"/>
        </a:p>
      </dgm:t>
    </dgm:pt>
    <dgm:pt modelId="{1D41904C-0204-4347-9207-F8D2B2447CEA}" type="parTrans" cxnId="{579414E2-9AA0-459D-B9A2-FE2F55C0634C}">
      <dgm:prSet/>
      <dgm:spPr/>
      <dgm:t>
        <a:bodyPr/>
        <a:lstStyle/>
        <a:p>
          <a:endParaRPr lang="tr-TR"/>
        </a:p>
      </dgm:t>
    </dgm:pt>
    <dgm:pt modelId="{8BF8CB4F-36F7-4FD5-B7AD-1E919FCEC003}" type="sibTrans" cxnId="{579414E2-9AA0-459D-B9A2-FE2F55C0634C}">
      <dgm:prSet/>
      <dgm:spPr/>
      <dgm:t>
        <a:bodyPr/>
        <a:lstStyle/>
        <a:p>
          <a:endParaRPr lang="tr-TR"/>
        </a:p>
      </dgm:t>
    </dgm:pt>
    <dgm:pt modelId="{FA569FC9-EE66-417C-802C-121717381B66}">
      <dgm:prSet/>
      <dgm:spPr/>
      <dgm:t>
        <a:bodyPr/>
        <a:lstStyle/>
        <a:p>
          <a:r>
            <a:rPr lang="tr-TR" dirty="0"/>
            <a:t>Anadolu </a:t>
          </a:r>
          <a:r>
            <a:rPr lang="tr-TR" dirty="0" smtClean="0"/>
            <a:t>Teknik Programı</a:t>
          </a:r>
          <a:endParaRPr lang="tr-TR" dirty="0"/>
        </a:p>
      </dgm:t>
    </dgm:pt>
    <dgm:pt modelId="{8F3B06FA-682B-4F0E-A1A6-0A1D116DCDCE}" type="parTrans" cxnId="{F09203A8-48E9-4D01-8271-5C52B7A7D49B}">
      <dgm:prSet/>
      <dgm:spPr/>
      <dgm:t>
        <a:bodyPr/>
        <a:lstStyle/>
        <a:p>
          <a:endParaRPr lang="tr-TR"/>
        </a:p>
      </dgm:t>
    </dgm:pt>
    <dgm:pt modelId="{FAE414AE-DE37-422E-8426-1C0CCA95630E}" type="sibTrans" cxnId="{F09203A8-48E9-4D01-8271-5C52B7A7D49B}">
      <dgm:prSet/>
      <dgm:spPr/>
      <dgm:t>
        <a:bodyPr/>
        <a:lstStyle/>
        <a:p>
          <a:endParaRPr lang="tr-TR"/>
        </a:p>
      </dgm:t>
    </dgm:pt>
    <dgm:pt modelId="{D9D264E6-F1FA-4EE4-99EE-EE016FE766E6}" type="pres">
      <dgm:prSet presAssocID="{5497F06E-B209-44D6-BC9D-620CD44A4DDE}" presName="diagram" presStyleCnt="0">
        <dgm:presLayoutVars>
          <dgm:chPref val="1"/>
          <dgm:dir/>
          <dgm:animOne val="branch"/>
          <dgm:animLvl val="lvl"/>
          <dgm:resizeHandles val="exact"/>
        </dgm:presLayoutVars>
      </dgm:prSet>
      <dgm:spPr/>
      <dgm:t>
        <a:bodyPr/>
        <a:lstStyle/>
        <a:p>
          <a:endParaRPr lang="tr-TR"/>
        </a:p>
      </dgm:t>
    </dgm:pt>
    <dgm:pt modelId="{053DB141-AFDA-4B3F-8571-C7A918345C0D}" type="pres">
      <dgm:prSet presAssocID="{B948E1E1-C516-4317-ACF7-2CB02EA54CE2}" presName="root1" presStyleCnt="0"/>
      <dgm:spPr/>
    </dgm:pt>
    <dgm:pt modelId="{ABB936A7-76BC-4EAF-BC77-1F9B256CB369}" type="pres">
      <dgm:prSet presAssocID="{B948E1E1-C516-4317-ACF7-2CB02EA54CE2}" presName="LevelOneTextNode" presStyleLbl="node0" presStyleIdx="0" presStyleCnt="1">
        <dgm:presLayoutVars>
          <dgm:chPref val="3"/>
        </dgm:presLayoutVars>
      </dgm:prSet>
      <dgm:spPr/>
      <dgm:t>
        <a:bodyPr/>
        <a:lstStyle/>
        <a:p>
          <a:endParaRPr lang="tr-TR"/>
        </a:p>
      </dgm:t>
    </dgm:pt>
    <dgm:pt modelId="{0853222E-993C-48EC-8D30-6BB13A716C73}" type="pres">
      <dgm:prSet presAssocID="{B948E1E1-C516-4317-ACF7-2CB02EA54CE2}" presName="level2hierChild" presStyleCnt="0"/>
      <dgm:spPr/>
    </dgm:pt>
    <dgm:pt modelId="{D15441CE-FF78-46FF-9AC2-0003898D3D44}" type="pres">
      <dgm:prSet presAssocID="{3744B027-51CC-40FF-B874-084CD55F7FB1}" presName="conn2-1" presStyleLbl="parChTrans1D2" presStyleIdx="0" presStyleCnt="1"/>
      <dgm:spPr/>
      <dgm:t>
        <a:bodyPr/>
        <a:lstStyle/>
        <a:p>
          <a:endParaRPr lang="tr-TR"/>
        </a:p>
      </dgm:t>
    </dgm:pt>
    <dgm:pt modelId="{02856176-468B-4079-B04D-D714CD10E310}" type="pres">
      <dgm:prSet presAssocID="{3744B027-51CC-40FF-B874-084CD55F7FB1}" presName="connTx" presStyleLbl="parChTrans1D2" presStyleIdx="0" presStyleCnt="1"/>
      <dgm:spPr/>
      <dgm:t>
        <a:bodyPr/>
        <a:lstStyle/>
        <a:p>
          <a:endParaRPr lang="tr-TR"/>
        </a:p>
      </dgm:t>
    </dgm:pt>
    <dgm:pt modelId="{97E5267E-AFF8-43CD-BA64-DEE3525A789B}" type="pres">
      <dgm:prSet presAssocID="{68F43ED9-5B1A-4C5E-80D1-6D584B90AE05}" presName="root2" presStyleCnt="0"/>
      <dgm:spPr/>
    </dgm:pt>
    <dgm:pt modelId="{CED97FE7-2414-454E-8ACF-457884326C7E}" type="pres">
      <dgm:prSet presAssocID="{68F43ED9-5B1A-4C5E-80D1-6D584B90AE05}" presName="LevelTwoTextNode" presStyleLbl="node2" presStyleIdx="0" presStyleCnt="1">
        <dgm:presLayoutVars>
          <dgm:chPref val="3"/>
        </dgm:presLayoutVars>
      </dgm:prSet>
      <dgm:spPr/>
      <dgm:t>
        <a:bodyPr/>
        <a:lstStyle/>
        <a:p>
          <a:endParaRPr lang="tr-TR"/>
        </a:p>
      </dgm:t>
    </dgm:pt>
    <dgm:pt modelId="{36287ED0-4549-43FC-BB9F-E4E259DA4C96}" type="pres">
      <dgm:prSet presAssocID="{68F43ED9-5B1A-4C5E-80D1-6D584B90AE05}" presName="level3hierChild" presStyleCnt="0"/>
      <dgm:spPr/>
    </dgm:pt>
    <dgm:pt modelId="{64B84292-4E59-45ED-882C-1896324085AD}" type="pres">
      <dgm:prSet presAssocID="{1D41904C-0204-4347-9207-F8D2B2447CEA}" presName="conn2-1" presStyleLbl="parChTrans1D3" presStyleIdx="0" presStyleCnt="2"/>
      <dgm:spPr/>
      <dgm:t>
        <a:bodyPr/>
        <a:lstStyle/>
        <a:p>
          <a:endParaRPr lang="tr-TR"/>
        </a:p>
      </dgm:t>
    </dgm:pt>
    <dgm:pt modelId="{F69A07A1-3F84-4819-9F81-F29B30AFE43B}" type="pres">
      <dgm:prSet presAssocID="{1D41904C-0204-4347-9207-F8D2B2447CEA}" presName="connTx" presStyleLbl="parChTrans1D3" presStyleIdx="0" presStyleCnt="2"/>
      <dgm:spPr/>
      <dgm:t>
        <a:bodyPr/>
        <a:lstStyle/>
        <a:p>
          <a:endParaRPr lang="tr-TR"/>
        </a:p>
      </dgm:t>
    </dgm:pt>
    <dgm:pt modelId="{29E59516-8902-4C51-A80A-74218AD7FA8E}" type="pres">
      <dgm:prSet presAssocID="{C447D573-8533-47E7-A54B-6E534BB392DA}" presName="root2" presStyleCnt="0"/>
      <dgm:spPr/>
    </dgm:pt>
    <dgm:pt modelId="{A6AD5D28-13C2-4C61-B69E-957127C0C2C2}" type="pres">
      <dgm:prSet presAssocID="{C447D573-8533-47E7-A54B-6E534BB392DA}" presName="LevelTwoTextNode" presStyleLbl="node3" presStyleIdx="0" presStyleCnt="2">
        <dgm:presLayoutVars>
          <dgm:chPref val="3"/>
        </dgm:presLayoutVars>
      </dgm:prSet>
      <dgm:spPr/>
      <dgm:t>
        <a:bodyPr/>
        <a:lstStyle/>
        <a:p>
          <a:endParaRPr lang="tr-TR"/>
        </a:p>
      </dgm:t>
    </dgm:pt>
    <dgm:pt modelId="{FEA6F7CF-F5F8-4032-9ADE-0BDB81A9624F}" type="pres">
      <dgm:prSet presAssocID="{C447D573-8533-47E7-A54B-6E534BB392DA}" presName="level3hierChild" presStyleCnt="0"/>
      <dgm:spPr/>
    </dgm:pt>
    <dgm:pt modelId="{FC19FFE3-66D0-44E0-8D77-F4CC04006606}" type="pres">
      <dgm:prSet presAssocID="{8F3B06FA-682B-4F0E-A1A6-0A1D116DCDCE}" presName="conn2-1" presStyleLbl="parChTrans1D3" presStyleIdx="1" presStyleCnt="2"/>
      <dgm:spPr/>
      <dgm:t>
        <a:bodyPr/>
        <a:lstStyle/>
        <a:p>
          <a:endParaRPr lang="tr-TR"/>
        </a:p>
      </dgm:t>
    </dgm:pt>
    <dgm:pt modelId="{35D4AA99-D643-4C87-8858-B4CB3CDA3AFD}" type="pres">
      <dgm:prSet presAssocID="{8F3B06FA-682B-4F0E-A1A6-0A1D116DCDCE}" presName="connTx" presStyleLbl="parChTrans1D3" presStyleIdx="1" presStyleCnt="2"/>
      <dgm:spPr/>
      <dgm:t>
        <a:bodyPr/>
        <a:lstStyle/>
        <a:p>
          <a:endParaRPr lang="tr-TR"/>
        </a:p>
      </dgm:t>
    </dgm:pt>
    <dgm:pt modelId="{B52BD433-AD2A-4C96-8613-B8057A581463}" type="pres">
      <dgm:prSet presAssocID="{FA569FC9-EE66-417C-802C-121717381B66}" presName="root2" presStyleCnt="0"/>
      <dgm:spPr/>
    </dgm:pt>
    <dgm:pt modelId="{008D927C-2BEA-41F2-8A86-C4EEBC5FD1E1}" type="pres">
      <dgm:prSet presAssocID="{FA569FC9-EE66-417C-802C-121717381B66}" presName="LevelTwoTextNode" presStyleLbl="node3" presStyleIdx="1" presStyleCnt="2">
        <dgm:presLayoutVars>
          <dgm:chPref val="3"/>
        </dgm:presLayoutVars>
      </dgm:prSet>
      <dgm:spPr/>
      <dgm:t>
        <a:bodyPr/>
        <a:lstStyle/>
        <a:p>
          <a:endParaRPr lang="tr-TR"/>
        </a:p>
      </dgm:t>
    </dgm:pt>
    <dgm:pt modelId="{8FDAB9D8-12A3-40D1-BC63-8909751DFC08}" type="pres">
      <dgm:prSet presAssocID="{FA569FC9-EE66-417C-802C-121717381B66}" presName="level3hierChild" presStyleCnt="0"/>
      <dgm:spPr/>
    </dgm:pt>
  </dgm:ptLst>
  <dgm:cxnLst>
    <dgm:cxn modelId="{CC6DCFEC-5C70-4E90-A073-CFC0C95AB496}" type="presOf" srcId="{5497F06E-B209-44D6-BC9D-620CD44A4DDE}" destId="{D9D264E6-F1FA-4EE4-99EE-EE016FE766E6}" srcOrd="0" destOrd="0" presId="urn:microsoft.com/office/officeart/2005/8/layout/hierarchy2"/>
    <dgm:cxn modelId="{6D40FE5E-A018-48BE-B053-941665360D8E}" type="presOf" srcId="{1D41904C-0204-4347-9207-F8D2B2447CEA}" destId="{64B84292-4E59-45ED-882C-1896324085AD}" srcOrd="0" destOrd="0" presId="urn:microsoft.com/office/officeart/2005/8/layout/hierarchy2"/>
    <dgm:cxn modelId="{6DC52040-4C92-430A-88D8-E20D334748F1}" type="presOf" srcId="{C447D573-8533-47E7-A54B-6E534BB392DA}" destId="{A6AD5D28-13C2-4C61-B69E-957127C0C2C2}" srcOrd="0" destOrd="0" presId="urn:microsoft.com/office/officeart/2005/8/layout/hierarchy2"/>
    <dgm:cxn modelId="{91781E36-B48B-48CE-AAF4-15FA38C1B37C}" type="presOf" srcId="{1D41904C-0204-4347-9207-F8D2B2447CEA}" destId="{F69A07A1-3F84-4819-9F81-F29B30AFE43B}" srcOrd="1" destOrd="0" presId="urn:microsoft.com/office/officeart/2005/8/layout/hierarchy2"/>
    <dgm:cxn modelId="{BD196AFC-71F9-40D8-B2D8-E6ED5252EE97}" srcId="{B948E1E1-C516-4317-ACF7-2CB02EA54CE2}" destId="{68F43ED9-5B1A-4C5E-80D1-6D584B90AE05}" srcOrd="0" destOrd="0" parTransId="{3744B027-51CC-40FF-B874-084CD55F7FB1}" sibTransId="{5E50CB48-C0A3-4E5A-B181-8EB64D1F6787}"/>
    <dgm:cxn modelId="{163EF883-F70B-4748-AED0-B587DE9D964D}" type="presOf" srcId="{3744B027-51CC-40FF-B874-084CD55F7FB1}" destId="{02856176-468B-4079-B04D-D714CD10E310}" srcOrd="1" destOrd="0" presId="urn:microsoft.com/office/officeart/2005/8/layout/hierarchy2"/>
    <dgm:cxn modelId="{0593F5D7-CA0F-44D3-B08F-308A7EBDA95D}" type="presOf" srcId="{3744B027-51CC-40FF-B874-084CD55F7FB1}" destId="{D15441CE-FF78-46FF-9AC2-0003898D3D44}" srcOrd="0" destOrd="0" presId="urn:microsoft.com/office/officeart/2005/8/layout/hierarchy2"/>
    <dgm:cxn modelId="{30E435CA-ADB4-4510-B3CB-0158E764995B}" type="presOf" srcId="{68F43ED9-5B1A-4C5E-80D1-6D584B90AE05}" destId="{CED97FE7-2414-454E-8ACF-457884326C7E}" srcOrd="0" destOrd="0" presId="urn:microsoft.com/office/officeart/2005/8/layout/hierarchy2"/>
    <dgm:cxn modelId="{42D5389B-2294-4394-9E47-1FA54BC43936}" type="presOf" srcId="{8F3B06FA-682B-4F0E-A1A6-0A1D116DCDCE}" destId="{FC19FFE3-66D0-44E0-8D77-F4CC04006606}" srcOrd="0" destOrd="0" presId="urn:microsoft.com/office/officeart/2005/8/layout/hierarchy2"/>
    <dgm:cxn modelId="{1D5B411B-88FE-44A1-8727-5ABD71F3E503}" srcId="{5497F06E-B209-44D6-BC9D-620CD44A4DDE}" destId="{B948E1E1-C516-4317-ACF7-2CB02EA54CE2}" srcOrd="0" destOrd="0" parTransId="{279D4A1C-FCED-459C-89E9-6B1F7A081AF5}" sibTransId="{E06A53B5-AF6E-488F-AFC3-3D60CB628F42}"/>
    <dgm:cxn modelId="{F09203A8-48E9-4D01-8271-5C52B7A7D49B}" srcId="{68F43ED9-5B1A-4C5E-80D1-6D584B90AE05}" destId="{FA569FC9-EE66-417C-802C-121717381B66}" srcOrd="1" destOrd="0" parTransId="{8F3B06FA-682B-4F0E-A1A6-0A1D116DCDCE}" sibTransId="{FAE414AE-DE37-422E-8426-1C0CCA95630E}"/>
    <dgm:cxn modelId="{43F06F01-FF25-469F-B302-7DE92A7EA1F4}" type="presOf" srcId="{8F3B06FA-682B-4F0E-A1A6-0A1D116DCDCE}" destId="{35D4AA99-D643-4C87-8858-B4CB3CDA3AFD}" srcOrd="1" destOrd="0" presId="urn:microsoft.com/office/officeart/2005/8/layout/hierarchy2"/>
    <dgm:cxn modelId="{E85CDF78-B3C6-4F24-B1BB-63565BA81A2B}" type="presOf" srcId="{B948E1E1-C516-4317-ACF7-2CB02EA54CE2}" destId="{ABB936A7-76BC-4EAF-BC77-1F9B256CB369}" srcOrd="0" destOrd="0" presId="urn:microsoft.com/office/officeart/2005/8/layout/hierarchy2"/>
    <dgm:cxn modelId="{0F677799-84E6-41DE-B135-56AD7665E2CE}" type="presOf" srcId="{FA569FC9-EE66-417C-802C-121717381B66}" destId="{008D927C-2BEA-41F2-8A86-C4EEBC5FD1E1}" srcOrd="0" destOrd="0" presId="urn:microsoft.com/office/officeart/2005/8/layout/hierarchy2"/>
    <dgm:cxn modelId="{579414E2-9AA0-459D-B9A2-FE2F55C0634C}" srcId="{68F43ED9-5B1A-4C5E-80D1-6D584B90AE05}" destId="{C447D573-8533-47E7-A54B-6E534BB392DA}" srcOrd="0" destOrd="0" parTransId="{1D41904C-0204-4347-9207-F8D2B2447CEA}" sibTransId="{8BF8CB4F-36F7-4FD5-B7AD-1E919FCEC003}"/>
    <dgm:cxn modelId="{A04BA6B5-FC57-4A6D-A011-5FD180272D69}" type="presParOf" srcId="{D9D264E6-F1FA-4EE4-99EE-EE016FE766E6}" destId="{053DB141-AFDA-4B3F-8571-C7A918345C0D}" srcOrd="0" destOrd="0" presId="urn:microsoft.com/office/officeart/2005/8/layout/hierarchy2"/>
    <dgm:cxn modelId="{B9AEC1E0-9DFE-4883-A63A-2240A95015CA}" type="presParOf" srcId="{053DB141-AFDA-4B3F-8571-C7A918345C0D}" destId="{ABB936A7-76BC-4EAF-BC77-1F9B256CB369}" srcOrd="0" destOrd="0" presId="urn:microsoft.com/office/officeart/2005/8/layout/hierarchy2"/>
    <dgm:cxn modelId="{C0BAC20B-E1A5-443F-97C3-370D70DDEB3D}" type="presParOf" srcId="{053DB141-AFDA-4B3F-8571-C7A918345C0D}" destId="{0853222E-993C-48EC-8D30-6BB13A716C73}" srcOrd="1" destOrd="0" presId="urn:microsoft.com/office/officeart/2005/8/layout/hierarchy2"/>
    <dgm:cxn modelId="{9A3C278A-9E8A-4E5A-9FD7-15F94E9B2260}" type="presParOf" srcId="{0853222E-993C-48EC-8D30-6BB13A716C73}" destId="{D15441CE-FF78-46FF-9AC2-0003898D3D44}" srcOrd="0" destOrd="0" presId="urn:microsoft.com/office/officeart/2005/8/layout/hierarchy2"/>
    <dgm:cxn modelId="{3F4DE64F-E2E1-4A8B-B2BA-ACD99E57D08B}" type="presParOf" srcId="{D15441CE-FF78-46FF-9AC2-0003898D3D44}" destId="{02856176-468B-4079-B04D-D714CD10E310}" srcOrd="0" destOrd="0" presId="urn:microsoft.com/office/officeart/2005/8/layout/hierarchy2"/>
    <dgm:cxn modelId="{E7AE9E13-DF01-4553-AD15-EB4EEBAEE158}" type="presParOf" srcId="{0853222E-993C-48EC-8D30-6BB13A716C73}" destId="{97E5267E-AFF8-43CD-BA64-DEE3525A789B}" srcOrd="1" destOrd="0" presId="urn:microsoft.com/office/officeart/2005/8/layout/hierarchy2"/>
    <dgm:cxn modelId="{309DBBA2-06C3-41DE-B00D-8A147F802250}" type="presParOf" srcId="{97E5267E-AFF8-43CD-BA64-DEE3525A789B}" destId="{CED97FE7-2414-454E-8ACF-457884326C7E}" srcOrd="0" destOrd="0" presId="urn:microsoft.com/office/officeart/2005/8/layout/hierarchy2"/>
    <dgm:cxn modelId="{0E334FDC-FC88-44EF-8F22-0766608589CA}" type="presParOf" srcId="{97E5267E-AFF8-43CD-BA64-DEE3525A789B}" destId="{36287ED0-4549-43FC-BB9F-E4E259DA4C96}" srcOrd="1" destOrd="0" presId="urn:microsoft.com/office/officeart/2005/8/layout/hierarchy2"/>
    <dgm:cxn modelId="{7D02AECD-EA04-4EF6-BAAF-29402FD01D0B}" type="presParOf" srcId="{36287ED0-4549-43FC-BB9F-E4E259DA4C96}" destId="{64B84292-4E59-45ED-882C-1896324085AD}" srcOrd="0" destOrd="0" presId="urn:microsoft.com/office/officeart/2005/8/layout/hierarchy2"/>
    <dgm:cxn modelId="{4C3D7264-67EB-4480-8E6D-54558DADCED7}" type="presParOf" srcId="{64B84292-4E59-45ED-882C-1896324085AD}" destId="{F69A07A1-3F84-4819-9F81-F29B30AFE43B}" srcOrd="0" destOrd="0" presId="urn:microsoft.com/office/officeart/2005/8/layout/hierarchy2"/>
    <dgm:cxn modelId="{38FAD70E-E111-45C6-83FA-F75A25C7588E}" type="presParOf" srcId="{36287ED0-4549-43FC-BB9F-E4E259DA4C96}" destId="{29E59516-8902-4C51-A80A-74218AD7FA8E}" srcOrd="1" destOrd="0" presId="urn:microsoft.com/office/officeart/2005/8/layout/hierarchy2"/>
    <dgm:cxn modelId="{E4F454F0-42D9-4502-A72E-BF1FFEA83E86}" type="presParOf" srcId="{29E59516-8902-4C51-A80A-74218AD7FA8E}" destId="{A6AD5D28-13C2-4C61-B69E-957127C0C2C2}" srcOrd="0" destOrd="0" presId="urn:microsoft.com/office/officeart/2005/8/layout/hierarchy2"/>
    <dgm:cxn modelId="{DA293243-4DC2-464D-AD79-23C959EEA569}" type="presParOf" srcId="{29E59516-8902-4C51-A80A-74218AD7FA8E}" destId="{FEA6F7CF-F5F8-4032-9ADE-0BDB81A9624F}" srcOrd="1" destOrd="0" presId="urn:microsoft.com/office/officeart/2005/8/layout/hierarchy2"/>
    <dgm:cxn modelId="{306CF91D-DBC7-4E74-8943-71040AFD8EF3}" type="presParOf" srcId="{36287ED0-4549-43FC-BB9F-E4E259DA4C96}" destId="{FC19FFE3-66D0-44E0-8D77-F4CC04006606}" srcOrd="2" destOrd="0" presId="urn:microsoft.com/office/officeart/2005/8/layout/hierarchy2"/>
    <dgm:cxn modelId="{5C396665-A6D0-4014-8559-BBDE113CF835}" type="presParOf" srcId="{FC19FFE3-66D0-44E0-8D77-F4CC04006606}" destId="{35D4AA99-D643-4C87-8858-B4CB3CDA3AFD}" srcOrd="0" destOrd="0" presId="urn:microsoft.com/office/officeart/2005/8/layout/hierarchy2"/>
    <dgm:cxn modelId="{335F79FC-D089-4268-9A0D-6C4603B87199}" type="presParOf" srcId="{36287ED0-4549-43FC-BB9F-E4E259DA4C96}" destId="{B52BD433-AD2A-4C96-8613-B8057A581463}" srcOrd="3" destOrd="0" presId="urn:microsoft.com/office/officeart/2005/8/layout/hierarchy2"/>
    <dgm:cxn modelId="{0AE16943-06BB-4DD2-8EB3-16B8CD95BFB4}" type="presParOf" srcId="{B52BD433-AD2A-4C96-8613-B8057A581463}" destId="{008D927C-2BEA-41F2-8A86-C4EEBC5FD1E1}" srcOrd="0" destOrd="0" presId="urn:microsoft.com/office/officeart/2005/8/layout/hierarchy2"/>
    <dgm:cxn modelId="{7910D3A2-0D92-4B1F-A27B-1D8AF09F3B34}" type="presParOf" srcId="{B52BD433-AD2A-4C96-8613-B8057A581463}" destId="{8FDAB9D8-12A3-40D1-BC63-8909751DFC0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36A7-76BC-4EAF-BC77-1F9B256CB369}">
      <dsp:nvSpPr>
        <dsp:cNvPr id="0" name=""/>
        <dsp:cNvSpPr/>
      </dsp:nvSpPr>
      <dsp:spPr>
        <a:xfrm>
          <a:off x="2724" y="1024924"/>
          <a:ext cx="2393867" cy="1196933"/>
        </a:xfrm>
        <a:prstGeom prst="roundRect">
          <a:avLst>
            <a:gd name="adj" fmla="val 10000"/>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a:t>8. Sınıf	</a:t>
          </a:r>
        </a:p>
      </dsp:txBody>
      <dsp:txXfrm>
        <a:off x="37781" y="1059981"/>
        <a:ext cx="2323753" cy="1126819"/>
      </dsp:txXfrm>
    </dsp:sp>
    <dsp:sp modelId="{D15441CE-FF78-46FF-9AC2-0003898D3D44}">
      <dsp:nvSpPr>
        <dsp:cNvPr id="0" name=""/>
        <dsp:cNvSpPr/>
      </dsp:nvSpPr>
      <dsp:spPr>
        <a:xfrm>
          <a:off x="2396592" y="1590212"/>
          <a:ext cx="957547" cy="66357"/>
        </a:xfrm>
        <a:custGeom>
          <a:avLst/>
          <a:gdLst/>
          <a:ahLst/>
          <a:cxnLst/>
          <a:rect l="0" t="0" r="0" b="0"/>
          <a:pathLst>
            <a:path>
              <a:moveTo>
                <a:pt x="0" y="33178"/>
              </a:moveTo>
              <a:lnTo>
                <a:pt x="957547" y="33178"/>
              </a:lnTo>
            </a:path>
          </a:pathLst>
        </a:cu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851427" y="1599452"/>
        <a:ext cx="47877" cy="47877"/>
      </dsp:txXfrm>
    </dsp:sp>
    <dsp:sp modelId="{CED97FE7-2414-454E-8ACF-457884326C7E}">
      <dsp:nvSpPr>
        <dsp:cNvPr id="0" name=""/>
        <dsp:cNvSpPr/>
      </dsp:nvSpPr>
      <dsp:spPr>
        <a:xfrm>
          <a:off x="3354139" y="1024924"/>
          <a:ext cx="2393867" cy="1196933"/>
        </a:xfrm>
        <a:prstGeom prst="roundRect">
          <a:avLst>
            <a:gd name="adj" fmla="val 10000"/>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a:t>Merkezi Sınav</a:t>
          </a:r>
        </a:p>
      </dsp:txBody>
      <dsp:txXfrm>
        <a:off x="3389196" y="1059981"/>
        <a:ext cx="2323753" cy="1126819"/>
      </dsp:txXfrm>
    </dsp:sp>
    <dsp:sp modelId="{64B84292-4E59-45ED-882C-1896324085AD}">
      <dsp:nvSpPr>
        <dsp:cNvPr id="0" name=""/>
        <dsp:cNvSpPr/>
      </dsp:nvSpPr>
      <dsp:spPr>
        <a:xfrm rot="19457599">
          <a:off x="5637168" y="1246093"/>
          <a:ext cx="1179222" cy="66357"/>
        </a:xfrm>
        <a:custGeom>
          <a:avLst/>
          <a:gdLst/>
          <a:ahLst/>
          <a:cxnLst/>
          <a:rect l="0" t="0" r="0" b="0"/>
          <a:pathLst>
            <a:path>
              <a:moveTo>
                <a:pt x="0" y="33178"/>
              </a:moveTo>
              <a:lnTo>
                <a:pt x="1179222" y="33178"/>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197299" y="1249791"/>
        <a:ext cx="58961" cy="58961"/>
      </dsp:txXfrm>
    </dsp:sp>
    <dsp:sp modelId="{A6AD5D28-13C2-4C61-B69E-957127C0C2C2}">
      <dsp:nvSpPr>
        <dsp:cNvPr id="0" name=""/>
        <dsp:cNvSpPr/>
      </dsp:nvSpPr>
      <dsp:spPr>
        <a:xfrm>
          <a:off x="6705553" y="336687"/>
          <a:ext cx="2393867" cy="1196933"/>
        </a:xfrm>
        <a:prstGeom prst="roundRect">
          <a:avLst>
            <a:gd name="adj" fmla="val 10000"/>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Anadolu Meslek Programı</a:t>
          </a:r>
          <a:endParaRPr lang="tr-TR" sz="2900" kern="1200" dirty="0"/>
        </a:p>
      </dsp:txBody>
      <dsp:txXfrm>
        <a:off x="6740610" y="371744"/>
        <a:ext cx="2323753" cy="1126819"/>
      </dsp:txXfrm>
    </dsp:sp>
    <dsp:sp modelId="{FC19FFE3-66D0-44E0-8D77-F4CC04006606}">
      <dsp:nvSpPr>
        <dsp:cNvPr id="0" name=""/>
        <dsp:cNvSpPr/>
      </dsp:nvSpPr>
      <dsp:spPr>
        <a:xfrm rot="2142401">
          <a:off x="5637168" y="1934330"/>
          <a:ext cx="1179222" cy="66357"/>
        </a:xfrm>
        <a:custGeom>
          <a:avLst/>
          <a:gdLst/>
          <a:ahLst/>
          <a:cxnLst/>
          <a:rect l="0" t="0" r="0" b="0"/>
          <a:pathLst>
            <a:path>
              <a:moveTo>
                <a:pt x="0" y="33178"/>
              </a:moveTo>
              <a:lnTo>
                <a:pt x="1179222" y="33178"/>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197299" y="1938028"/>
        <a:ext cx="58961" cy="58961"/>
      </dsp:txXfrm>
    </dsp:sp>
    <dsp:sp modelId="{008D927C-2BEA-41F2-8A86-C4EEBC5FD1E1}">
      <dsp:nvSpPr>
        <dsp:cNvPr id="0" name=""/>
        <dsp:cNvSpPr/>
      </dsp:nvSpPr>
      <dsp:spPr>
        <a:xfrm>
          <a:off x="6705553" y="1713161"/>
          <a:ext cx="2393867" cy="1196933"/>
        </a:xfrm>
        <a:prstGeom prst="roundRect">
          <a:avLst>
            <a:gd name="adj" fmla="val 10000"/>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a:t>Anadolu </a:t>
          </a:r>
          <a:r>
            <a:rPr lang="tr-TR" sz="2900" kern="1200" dirty="0" smtClean="0"/>
            <a:t>Teknik Programı</a:t>
          </a:r>
          <a:endParaRPr lang="tr-TR" sz="2900" kern="1200" dirty="0"/>
        </a:p>
      </dsp:txBody>
      <dsp:txXfrm>
        <a:off x="6740610" y="1748218"/>
        <a:ext cx="2323753" cy="11268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D11F3-FEE3-4FF3-B0B9-875929A0031C}" type="datetimeFigureOut">
              <a:rPr lang="tr-TR" smtClean="0"/>
              <a:t>05.05.2023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98B2E-A2A1-4671-AB41-630469042F21}" type="slidenum">
              <a:rPr lang="tr-TR" smtClean="0"/>
              <a:t>‹#›</a:t>
            </a:fld>
            <a:endParaRPr lang="tr-TR"/>
          </a:p>
        </p:txBody>
      </p:sp>
    </p:spTree>
    <p:extLst>
      <p:ext uri="{BB962C8B-B14F-4D97-AF65-F5344CB8AC3E}">
        <p14:creationId xmlns:p14="http://schemas.microsoft.com/office/powerpoint/2010/main" val="118417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6C1BBCCF-FC03-475B-A2AF-1B0E481BDC48}" type="datetime1">
              <a:rPr lang="tr-TR" smtClean="0"/>
              <a:t>05.05.2023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DDFAF16-42F2-44B9-B579-E1065A1B6150}" type="slidenum">
              <a:rPr lang="tr-TR" smtClean="0"/>
              <a:t>‹#›</a:t>
            </a:fld>
            <a:endParaRPr lang="tr-T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3411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53DDBB4-A949-4529-9EA9-2390FAF9A1ED}" type="datetime1">
              <a:rPr lang="tr-TR" smtClean="0"/>
              <a:t>05.05.2023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DDFAF16-42F2-44B9-B579-E1065A1B6150}" type="slidenum">
              <a:rPr lang="tr-TR" smtClean="0"/>
              <a:t>‹#›</a:t>
            </a:fld>
            <a:endParaRPr lang="tr-TR"/>
          </a:p>
        </p:txBody>
      </p:sp>
    </p:spTree>
    <p:extLst>
      <p:ext uri="{BB962C8B-B14F-4D97-AF65-F5344CB8AC3E}">
        <p14:creationId xmlns:p14="http://schemas.microsoft.com/office/powerpoint/2010/main" val="12372548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21DA7E-EC76-4D6E-ABE1-A1C65A25DA21}" type="datetime1">
              <a:rPr lang="tr-TR" smtClean="0"/>
              <a:t>05.05.2023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DDFAF16-42F2-44B9-B579-E1065A1B6150}" type="slidenum">
              <a:rPr lang="tr-TR" smtClean="0"/>
              <a:t>‹#›</a:t>
            </a:fld>
            <a:endParaRPr lang="tr-T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93874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C28F59-F364-4369-A75E-54EDC154A13C}" type="datetime1">
              <a:rPr lang="tr-TR" smtClean="0"/>
              <a:t>05.05.2023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DDFAF16-42F2-44B9-B579-E1065A1B6150}" type="slidenum">
              <a:rPr lang="tr-TR" smtClean="0"/>
              <a:t>‹#›</a:t>
            </a:fld>
            <a:endParaRPr lang="tr-TR"/>
          </a:p>
        </p:txBody>
      </p:sp>
    </p:spTree>
    <p:extLst>
      <p:ext uri="{BB962C8B-B14F-4D97-AF65-F5344CB8AC3E}">
        <p14:creationId xmlns:p14="http://schemas.microsoft.com/office/powerpoint/2010/main" val="21158763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53DDBB4-A949-4529-9EA9-2390FAF9A1ED}" type="datetime1">
              <a:rPr lang="tr-TR" smtClean="0"/>
              <a:t>05.05.2023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DDFAF16-42F2-44B9-B579-E1065A1B6150}" type="slidenum">
              <a:rPr lang="tr-TR" smtClean="0"/>
              <a:t>‹#›</a:t>
            </a:fld>
            <a:endParaRPr lang="tr-T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63668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FB2CBF3-ADB6-46E4-A9B8-1E859596527A}" type="datetime1">
              <a:rPr lang="tr-TR" smtClean="0"/>
              <a:t>05.05.2023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DDFAF16-42F2-44B9-B579-E1065A1B6150}" type="slidenum">
              <a:rPr lang="tr-TR" smtClean="0"/>
              <a:t>‹#›</a:t>
            </a:fld>
            <a:endParaRPr lang="tr-TR"/>
          </a:p>
        </p:txBody>
      </p:sp>
    </p:spTree>
    <p:extLst>
      <p:ext uri="{BB962C8B-B14F-4D97-AF65-F5344CB8AC3E}">
        <p14:creationId xmlns:p14="http://schemas.microsoft.com/office/powerpoint/2010/main" val="11875192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a:t>Asıl metin stillerini düzenlemek için tıklayın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27ACB35-54E7-4D25-88AA-5F5BFFDD6A36}" type="datetime1">
              <a:rPr lang="tr-TR" smtClean="0"/>
              <a:t>05.05.2023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DDFAF16-42F2-44B9-B579-E1065A1B6150}" type="slidenum">
              <a:rPr lang="tr-TR" smtClean="0"/>
              <a:t>‹#›</a:t>
            </a:fld>
            <a:endParaRPr lang="tr-TR"/>
          </a:p>
        </p:txBody>
      </p:sp>
    </p:spTree>
    <p:extLst>
      <p:ext uri="{BB962C8B-B14F-4D97-AF65-F5344CB8AC3E}">
        <p14:creationId xmlns:p14="http://schemas.microsoft.com/office/powerpoint/2010/main" val="40690015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461C5AC-71F8-4441-98BB-16D9E7569F22}" type="datetime1">
              <a:rPr lang="tr-TR" smtClean="0"/>
              <a:t>05.05.2023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DDFAF16-42F2-44B9-B579-E1065A1B6150}" type="slidenum">
              <a:rPr lang="tr-TR" smtClean="0"/>
              <a:t>‹#›</a:t>
            </a:fld>
            <a:endParaRPr lang="tr-TR"/>
          </a:p>
        </p:txBody>
      </p:sp>
    </p:spTree>
    <p:extLst>
      <p:ext uri="{BB962C8B-B14F-4D97-AF65-F5344CB8AC3E}">
        <p14:creationId xmlns:p14="http://schemas.microsoft.com/office/powerpoint/2010/main" val="200209809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1FF1F-2485-48FD-94F5-FD37029EEF3D}" type="datetime1">
              <a:rPr lang="tr-TR" smtClean="0"/>
              <a:t>05.05.2023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DDFAF16-42F2-44B9-B579-E1065A1B6150}" type="slidenum">
              <a:rPr lang="tr-TR" smtClean="0"/>
              <a:t>‹#›</a:t>
            </a:fld>
            <a:endParaRPr lang="tr-TR"/>
          </a:p>
        </p:txBody>
      </p:sp>
    </p:spTree>
    <p:extLst>
      <p:ext uri="{BB962C8B-B14F-4D97-AF65-F5344CB8AC3E}">
        <p14:creationId xmlns:p14="http://schemas.microsoft.com/office/powerpoint/2010/main" val="396419484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a:t>Asıl başlık stilini düzenlemek için tıklayın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93A8762-83D5-40DB-805B-BBF482E4E4FD}" type="datetime1">
              <a:rPr lang="tr-TR" smtClean="0"/>
              <a:t>05.05.2023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DDFAF16-42F2-44B9-B579-E1065A1B6150}" type="slidenum">
              <a:rPr lang="tr-TR" smtClean="0"/>
              <a:t>‹#›</a:t>
            </a:fld>
            <a:endParaRPr lang="tr-TR"/>
          </a:p>
        </p:txBody>
      </p:sp>
    </p:spTree>
    <p:extLst>
      <p:ext uri="{BB962C8B-B14F-4D97-AF65-F5344CB8AC3E}">
        <p14:creationId xmlns:p14="http://schemas.microsoft.com/office/powerpoint/2010/main" val="17499401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F3E62D7-9A79-4A52-BDCD-F29AF1B5B85B}" type="datetime1">
              <a:rPr lang="tr-TR" smtClean="0"/>
              <a:t>05.05.2023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DDFAF16-42F2-44B9-B579-E1065A1B6150}" type="slidenum">
              <a:rPr lang="tr-TR" smtClean="0"/>
              <a:t>‹#›</a:t>
            </a:fld>
            <a:endParaRPr lang="tr-T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8177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753DDBB4-A949-4529-9EA9-2390FAF9A1ED}" type="datetime1">
              <a:rPr lang="tr-TR" smtClean="0"/>
              <a:t>05.05.2023</a:t>
            </a:fld>
            <a:endParaRPr lang="tr-T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tr-T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ADDFAF16-42F2-44B9-B579-E1065A1B6150}" type="slidenum">
              <a:rPr lang="tr-TR" smtClean="0"/>
              <a:t>‹#›</a:t>
            </a:fld>
            <a:endParaRPr lang="tr-T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38107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hf sldNum="0"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ua.gov.t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yokatlas.yok.gov.t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alantercihleri.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mbs.meb.gov.t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jfif"/><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jfif"/><Relationship Id="rId1" Type="http://schemas.openxmlformats.org/officeDocument/2006/relationships/slideLayout" Target="../slideLayouts/slideLayout2.xml"/><Relationship Id="rId5" Type="http://schemas.openxmlformats.org/officeDocument/2006/relationships/image" Target="../media/image23.jfif"/><Relationship Id="rId4" Type="http://schemas.openxmlformats.org/officeDocument/2006/relationships/image" Target="../media/image31.jfif"/></Relationships>
</file>

<file path=ppt/slides/_rels/slide31.xml.rels><?xml version="1.0" encoding="UTF-8" standalone="yes"?>
<Relationships xmlns="http://schemas.openxmlformats.org/package/2006/relationships"><Relationship Id="rId3" Type="http://schemas.openxmlformats.org/officeDocument/2006/relationships/image" Target="../media/image33.jfif"/><Relationship Id="rId2" Type="http://schemas.openxmlformats.org/officeDocument/2006/relationships/image" Target="../media/image32.jfif"/><Relationship Id="rId1" Type="http://schemas.openxmlformats.org/officeDocument/2006/relationships/slideLayout" Target="../slideLayouts/slideLayout6.xml"/><Relationship Id="rId5" Type="http://schemas.openxmlformats.org/officeDocument/2006/relationships/image" Target="../media/image35.jfif"/><Relationship Id="rId4" Type="http://schemas.openxmlformats.org/officeDocument/2006/relationships/image" Target="../media/image34.jfif"/></Relationships>
</file>

<file path=ppt/slides/_rels/slide32.xml.rels><?xml version="1.0" encoding="UTF-8" standalone="yes"?>
<Relationships xmlns="http://schemas.openxmlformats.org/package/2006/relationships"><Relationship Id="rId3" Type="http://schemas.openxmlformats.org/officeDocument/2006/relationships/image" Target="../media/image37.jfif"/><Relationship Id="rId2" Type="http://schemas.openxmlformats.org/officeDocument/2006/relationships/image" Target="../media/image36.jfif"/><Relationship Id="rId1" Type="http://schemas.openxmlformats.org/officeDocument/2006/relationships/slideLayout" Target="../slideLayouts/slideLayout6.xml"/><Relationship Id="rId4" Type="http://schemas.openxmlformats.org/officeDocument/2006/relationships/image" Target="../media/image38.jf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xmlns="" id="{53C34C7E-36B5-4F21-9F41-1DFAD495DA83}"/>
              </a:ext>
            </a:extLst>
          </p:cNvPr>
          <p:cNvSpPr>
            <a:spLocks noGrp="1"/>
          </p:cNvSpPr>
          <p:nvPr>
            <p:ph type="ctrTitle"/>
          </p:nvPr>
        </p:nvSpPr>
        <p:spPr>
          <a:xfrm>
            <a:off x="381000" y="4960137"/>
            <a:ext cx="7772400" cy="1463040"/>
          </a:xfrm>
        </p:spPr>
        <p:txBody>
          <a:bodyPr>
            <a:normAutofit fontScale="90000"/>
          </a:bodyPr>
          <a:lstStyle/>
          <a:p>
            <a:r>
              <a:rPr lang="tr-TR" dirty="0"/>
              <a:t>TIBBİ CİHAZ TEKNOLOJİLERİ</a:t>
            </a:r>
            <a:br>
              <a:rPr lang="tr-TR" dirty="0"/>
            </a:br>
            <a:r>
              <a:rPr lang="tr-TR" dirty="0"/>
              <a:t> MESLEKİ VE TEKNİK ANADOLU LİSESİ</a:t>
            </a:r>
          </a:p>
        </p:txBody>
      </p:sp>
      <p:sp>
        <p:nvSpPr>
          <p:cNvPr id="4" name="Alt Başlık 3">
            <a:extLst>
              <a:ext uri="{FF2B5EF4-FFF2-40B4-BE49-F238E27FC236}">
                <a16:creationId xmlns:a16="http://schemas.microsoft.com/office/drawing/2014/main" xmlns="" id="{13207BDB-E15F-4448-B71E-FF7BB2F7179D}"/>
              </a:ext>
            </a:extLst>
          </p:cNvPr>
          <p:cNvSpPr>
            <a:spLocks noGrp="1"/>
          </p:cNvSpPr>
          <p:nvPr>
            <p:ph type="subTitle" idx="1"/>
          </p:nvPr>
        </p:nvSpPr>
        <p:spPr/>
        <p:txBody>
          <a:bodyPr>
            <a:normAutofit/>
          </a:bodyPr>
          <a:lstStyle/>
          <a:p>
            <a:pPr algn="ctr"/>
            <a:r>
              <a:rPr lang="tr-TR" sz="2200" dirty="0" smtClean="0"/>
              <a:t>Esra GÜNEYSU</a:t>
            </a:r>
          </a:p>
          <a:p>
            <a:pPr algn="ctr"/>
            <a:r>
              <a:rPr lang="tr-TR" sz="2200" dirty="0" smtClean="0"/>
              <a:t>Psikolojik Danışman</a:t>
            </a:r>
            <a:endParaRPr lang="tr-TR" sz="2200" dirty="0"/>
          </a:p>
        </p:txBody>
      </p:sp>
      <p:pic>
        <p:nvPicPr>
          <p:cNvPr id="5" name="Resim 4">
            <a:extLst>
              <a:ext uri="{FF2B5EF4-FFF2-40B4-BE49-F238E27FC236}">
                <a16:creationId xmlns:a16="http://schemas.microsoft.com/office/drawing/2014/main" xmlns="" id="{C083C6F6-8215-4F96-B7A0-618E8530259E}"/>
              </a:ext>
            </a:extLst>
          </p:cNvPr>
          <p:cNvPicPr>
            <a:picLocks noChangeAspect="1"/>
          </p:cNvPicPr>
          <p:nvPr/>
        </p:nvPicPr>
        <p:blipFill>
          <a:blip r:embed="rId2"/>
          <a:stretch>
            <a:fillRect/>
          </a:stretch>
        </p:blipFill>
        <p:spPr>
          <a:xfrm>
            <a:off x="4497921" y="796600"/>
            <a:ext cx="2926334" cy="2926334"/>
          </a:xfrm>
          <a:prstGeom prst="rect">
            <a:avLst/>
          </a:prstGeom>
        </p:spPr>
      </p:pic>
    </p:spTree>
    <p:extLst>
      <p:ext uri="{BB962C8B-B14F-4D97-AF65-F5344CB8AC3E}">
        <p14:creationId xmlns:p14="http://schemas.microsoft.com/office/powerpoint/2010/main" val="6331097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5B011FB4-EEA9-4FD8-8A1D-012A4AFEFD43}"/>
              </a:ext>
            </a:extLst>
          </p:cNvPr>
          <p:cNvPicPr/>
          <p:nvPr/>
        </p:nvPicPr>
        <p:blipFill rotWithShape="1">
          <a:blip r:embed="rId2"/>
          <a:srcRect l="46461" t="17861" r="26257" b="14503"/>
          <a:stretch/>
        </p:blipFill>
        <p:spPr bwMode="auto">
          <a:xfrm>
            <a:off x="1219201" y="1020418"/>
            <a:ext cx="4426226" cy="5327374"/>
          </a:xfrm>
          <a:prstGeom prst="rect">
            <a:avLst/>
          </a:prstGeom>
          <a:ln>
            <a:noFill/>
          </a:ln>
          <a:extLst>
            <a:ext uri="{53640926-AAD7-44D8-BBD7-CCE9431645EC}">
              <a14:shadowObscured xmlns:a14="http://schemas.microsoft.com/office/drawing/2010/main"/>
            </a:ext>
          </a:extLst>
        </p:spPr>
      </p:pic>
      <p:pic>
        <p:nvPicPr>
          <p:cNvPr id="5" name="Resim 4">
            <a:extLst>
              <a:ext uri="{FF2B5EF4-FFF2-40B4-BE49-F238E27FC236}">
                <a16:creationId xmlns:a16="http://schemas.microsoft.com/office/drawing/2014/main" xmlns="" id="{1300EB77-1E5E-4B15-B56C-56616CAE1504}"/>
              </a:ext>
            </a:extLst>
          </p:cNvPr>
          <p:cNvPicPr/>
          <p:nvPr/>
        </p:nvPicPr>
        <p:blipFill rotWithShape="1">
          <a:blip r:embed="rId3"/>
          <a:srcRect l="46296" t="17275" r="25265" b="15089"/>
          <a:stretch/>
        </p:blipFill>
        <p:spPr bwMode="auto">
          <a:xfrm>
            <a:off x="6096000" y="1020418"/>
            <a:ext cx="5046922" cy="5635563"/>
          </a:xfrm>
          <a:prstGeom prst="rect">
            <a:avLst/>
          </a:prstGeom>
          <a:ln>
            <a:noFill/>
          </a:ln>
          <a:extLst>
            <a:ext uri="{53640926-AAD7-44D8-BBD7-CCE9431645EC}">
              <a14:shadowObscured xmlns:a14="http://schemas.microsoft.com/office/drawing/2010/main"/>
            </a:ext>
          </a:extLst>
        </p:spPr>
      </p:pic>
      <p:sp>
        <p:nvSpPr>
          <p:cNvPr id="3" name="Dikdörtgen 2">
            <a:extLst>
              <a:ext uri="{FF2B5EF4-FFF2-40B4-BE49-F238E27FC236}">
                <a16:creationId xmlns:a16="http://schemas.microsoft.com/office/drawing/2014/main" xmlns="" id="{621F769B-685D-4B11-A548-E98227A475FD}"/>
              </a:ext>
            </a:extLst>
          </p:cNvPr>
          <p:cNvSpPr/>
          <p:nvPr/>
        </p:nvSpPr>
        <p:spPr>
          <a:xfrm>
            <a:off x="2213113" y="237387"/>
            <a:ext cx="8295861" cy="646331"/>
          </a:xfrm>
          <a:prstGeom prst="rect">
            <a:avLst/>
          </a:prstGeom>
        </p:spPr>
        <p:txBody>
          <a:bodyPr wrap="square">
            <a:spAutoFit/>
          </a:bodyPr>
          <a:lstStyle/>
          <a:p>
            <a:r>
              <a:rPr lang="tr-TR" altLang="tr-TR" b="1" dirty="0">
                <a:solidFill>
                  <a:srgbClr val="3EA4B2"/>
                </a:solidFill>
                <a:latin typeface="Cambria" panose="02040503050406030204" pitchFamily="18" charset="0"/>
              </a:rPr>
              <a:t>Anadolu </a:t>
            </a:r>
            <a:r>
              <a:rPr lang="tr-TR" altLang="tr-TR" b="1" dirty="0" smtClean="0">
                <a:solidFill>
                  <a:srgbClr val="3EA4B2"/>
                </a:solidFill>
                <a:latin typeface="Cambria" panose="02040503050406030204" pitchFamily="18" charset="0"/>
              </a:rPr>
              <a:t>Meslek ve </a:t>
            </a:r>
            <a:r>
              <a:rPr lang="tr-TR" altLang="tr-TR" b="1" dirty="0">
                <a:solidFill>
                  <a:srgbClr val="3EA4B2"/>
                </a:solidFill>
                <a:latin typeface="Cambria" panose="02040503050406030204" pitchFamily="18" charset="0"/>
              </a:rPr>
              <a:t>Teknik Programı Örnek Haftalık Ders Çizelgeleri</a:t>
            </a:r>
            <a:r>
              <a:rPr lang="tr-TR" altLang="tr-TR" sz="4400" b="1" dirty="0">
                <a:solidFill>
                  <a:schemeClr val="accent2"/>
                </a:solidFill>
                <a:latin typeface="Cambria" panose="02040503050406030204" pitchFamily="18" charset="0"/>
              </a:rPr>
              <a:t/>
            </a:r>
            <a:br>
              <a:rPr lang="tr-TR" altLang="tr-TR" sz="4400" b="1" dirty="0">
                <a:solidFill>
                  <a:schemeClr val="accent2"/>
                </a:solidFill>
                <a:latin typeface="Cambria" panose="02040503050406030204" pitchFamily="18" charset="0"/>
              </a:rPr>
            </a:br>
            <a:endParaRPr lang="tr-TR" dirty="0"/>
          </a:p>
        </p:txBody>
      </p:sp>
    </p:spTree>
    <p:extLst>
      <p:ext uri="{BB962C8B-B14F-4D97-AF65-F5344CB8AC3E}">
        <p14:creationId xmlns:p14="http://schemas.microsoft.com/office/powerpoint/2010/main" val="22582865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4C8AA48-5FB3-4CA8-ACC9-F4B8FEF3F676}"/>
              </a:ext>
            </a:extLst>
          </p:cNvPr>
          <p:cNvSpPr>
            <a:spLocks noGrp="1"/>
          </p:cNvSpPr>
          <p:nvPr>
            <p:ph type="title"/>
          </p:nvPr>
        </p:nvSpPr>
        <p:spPr>
          <a:xfrm>
            <a:off x="984371" y="839392"/>
            <a:ext cx="9988429" cy="1170433"/>
          </a:xfrm>
        </p:spPr>
        <p:txBody>
          <a:bodyPr>
            <a:normAutofit/>
          </a:bodyPr>
          <a:lstStyle/>
          <a:p>
            <a:pPr algn="ctr"/>
            <a:r>
              <a:rPr lang="tr-TR" altLang="tr-TR" sz="3200" b="1" dirty="0">
                <a:solidFill>
                  <a:srgbClr val="3EA4B2"/>
                </a:solidFill>
                <a:latin typeface="Cambria" panose="02040503050406030204" pitchFamily="18" charset="0"/>
              </a:rPr>
              <a:t>Mesleki ve Teknik Eğitim </a:t>
            </a:r>
            <a:r>
              <a:rPr lang="tr-TR" sz="3200" b="1" dirty="0" smtClean="0">
                <a:solidFill>
                  <a:srgbClr val="3EA4B2"/>
                </a:solidFill>
                <a:latin typeface="Cambria" panose="02040503050406030204" pitchFamily="18" charset="0"/>
                <a:ea typeface="Cambria" panose="02040503050406030204" pitchFamily="18" charset="0"/>
                <a:cs typeface="Times New Roman" panose="02020603050405020304" pitchFamily="18" charset="0"/>
              </a:rPr>
              <a:t>yerleşme </a:t>
            </a:r>
            <a:r>
              <a:rPr lang="tr-TR" sz="3200" b="1" dirty="0">
                <a:solidFill>
                  <a:srgbClr val="3EA4B2"/>
                </a:solidFill>
                <a:latin typeface="Cambria" panose="02040503050406030204" pitchFamily="18" charset="0"/>
                <a:ea typeface="Cambria" panose="02040503050406030204" pitchFamily="18" charset="0"/>
                <a:cs typeface="Times New Roman" panose="02020603050405020304" pitchFamily="18" charset="0"/>
              </a:rPr>
              <a:t>süreci</a:t>
            </a:r>
          </a:p>
        </p:txBody>
      </p:sp>
      <p:graphicFrame>
        <p:nvGraphicFramePr>
          <p:cNvPr id="4" name="Diyagram 3">
            <a:extLst>
              <a:ext uri="{FF2B5EF4-FFF2-40B4-BE49-F238E27FC236}">
                <a16:creationId xmlns:a16="http://schemas.microsoft.com/office/drawing/2014/main" xmlns="" id="{CDD0F4AD-DCD0-4EA9-B432-253FD883D677}"/>
              </a:ext>
            </a:extLst>
          </p:cNvPr>
          <p:cNvGraphicFramePr/>
          <p:nvPr>
            <p:extLst>
              <p:ext uri="{D42A27DB-BD31-4B8C-83A1-F6EECF244321}">
                <p14:modId xmlns:p14="http://schemas.microsoft.com/office/powerpoint/2010/main" val="1157573290"/>
              </p:ext>
            </p:extLst>
          </p:nvPr>
        </p:nvGraphicFramePr>
        <p:xfrm>
          <a:off x="1274306" y="2186609"/>
          <a:ext cx="9102146" cy="3246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686209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8E5B9E1-5B23-4824-8293-400BB2A29150}"/>
              </a:ext>
            </a:extLst>
          </p:cNvPr>
          <p:cNvSpPr>
            <a:spLocks noGrp="1"/>
          </p:cNvSpPr>
          <p:nvPr>
            <p:ph type="title"/>
          </p:nvPr>
        </p:nvSpPr>
        <p:spPr/>
        <p:txBody>
          <a:bodyPr>
            <a:normAutofit/>
          </a:bodyPr>
          <a:lstStyle/>
          <a:p>
            <a:pPr algn="ctr"/>
            <a:r>
              <a:rPr lang="tr-TR" sz="4500" dirty="0" smtClean="0">
                <a:solidFill>
                  <a:srgbClr val="3EA4B2"/>
                </a:solidFill>
              </a:rPr>
              <a:t>2022 </a:t>
            </a:r>
            <a:r>
              <a:rPr lang="tr-TR" sz="4500" dirty="0">
                <a:solidFill>
                  <a:srgbClr val="3EA4B2"/>
                </a:solidFill>
              </a:rPr>
              <a:t>YILI TABAN puan ve yüzdelik dilimler</a:t>
            </a:r>
          </a:p>
        </p:txBody>
      </p:sp>
      <p:graphicFrame>
        <p:nvGraphicFramePr>
          <p:cNvPr id="4" name="Tablo 3">
            <a:extLst>
              <a:ext uri="{FF2B5EF4-FFF2-40B4-BE49-F238E27FC236}">
                <a16:creationId xmlns:a16="http://schemas.microsoft.com/office/drawing/2014/main" xmlns="" id="{EE9F273D-B1C9-49B4-AD90-0BE5FEA0A23A}"/>
              </a:ext>
            </a:extLst>
          </p:cNvPr>
          <p:cNvGraphicFramePr>
            <a:graphicFrameLocks noGrp="1"/>
          </p:cNvGraphicFramePr>
          <p:nvPr>
            <p:extLst>
              <p:ext uri="{D42A27DB-BD31-4B8C-83A1-F6EECF244321}">
                <p14:modId xmlns:p14="http://schemas.microsoft.com/office/powerpoint/2010/main" val="3986691317"/>
              </p:ext>
            </p:extLst>
          </p:nvPr>
        </p:nvGraphicFramePr>
        <p:xfrm>
          <a:off x="821636" y="2213113"/>
          <a:ext cx="9816543" cy="3286540"/>
        </p:xfrm>
        <a:graphic>
          <a:graphicData uri="http://schemas.openxmlformats.org/drawingml/2006/table">
            <a:tbl>
              <a:tblPr firstRow="1" firstCol="1" bandRow="1">
                <a:tableStyleId>{21E4AEA4-8DFA-4A89-87EB-49C32662AFE0}</a:tableStyleId>
              </a:tblPr>
              <a:tblGrid>
                <a:gridCol w="1090727">
                  <a:extLst>
                    <a:ext uri="{9D8B030D-6E8A-4147-A177-3AD203B41FA5}">
                      <a16:colId xmlns:a16="http://schemas.microsoft.com/office/drawing/2014/main" xmlns="" val="2529796047"/>
                    </a:ext>
                  </a:extLst>
                </a:gridCol>
                <a:gridCol w="1090727">
                  <a:extLst>
                    <a:ext uri="{9D8B030D-6E8A-4147-A177-3AD203B41FA5}">
                      <a16:colId xmlns:a16="http://schemas.microsoft.com/office/drawing/2014/main" xmlns="" val="2899211593"/>
                    </a:ext>
                  </a:extLst>
                </a:gridCol>
                <a:gridCol w="1090727">
                  <a:extLst>
                    <a:ext uri="{9D8B030D-6E8A-4147-A177-3AD203B41FA5}">
                      <a16:colId xmlns:a16="http://schemas.microsoft.com/office/drawing/2014/main" xmlns="" val="3122899669"/>
                    </a:ext>
                  </a:extLst>
                </a:gridCol>
                <a:gridCol w="1090727">
                  <a:extLst>
                    <a:ext uri="{9D8B030D-6E8A-4147-A177-3AD203B41FA5}">
                      <a16:colId xmlns:a16="http://schemas.microsoft.com/office/drawing/2014/main" xmlns="" val="713124206"/>
                    </a:ext>
                  </a:extLst>
                </a:gridCol>
                <a:gridCol w="1090727">
                  <a:extLst>
                    <a:ext uri="{9D8B030D-6E8A-4147-A177-3AD203B41FA5}">
                      <a16:colId xmlns:a16="http://schemas.microsoft.com/office/drawing/2014/main" xmlns="" val="234964747"/>
                    </a:ext>
                  </a:extLst>
                </a:gridCol>
                <a:gridCol w="1090727">
                  <a:extLst>
                    <a:ext uri="{9D8B030D-6E8A-4147-A177-3AD203B41FA5}">
                      <a16:colId xmlns:a16="http://schemas.microsoft.com/office/drawing/2014/main" xmlns="" val="3897200107"/>
                    </a:ext>
                  </a:extLst>
                </a:gridCol>
                <a:gridCol w="1090727">
                  <a:extLst>
                    <a:ext uri="{9D8B030D-6E8A-4147-A177-3AD203B41FA5}">
                      <a16:colId xmlns:a16="http://schemas.microsoft.com/office/drawing/2014/main" xmlns="" val="3439384969"/>
                    </a:ext>
                  </a:extLst>
                </a:gridCol>
                <a:gridCol w="1090727">
                  <a:extLst>
                    <a:ext uri="{9D8B030D-6E8A-4147-A177-3AD203B41FA5}">
                      <a16:colId xmlns:a16="http://schemas.microsoft.com/office/drawing/2014/main" xmlns="" val="2179355815"/>
                    </a:ext>
                  </a:extLst>
                </a:gridCol>
                <a:gridCol w="1090727">
                  <a:extLst>
                    <a:ext uri="{9D8B030D-6E8A-4147-A177-3AD203B41FA5}">
                      <a16:colId xmlns:a16="http://schemas.microsoft.com/office/drawing/2014/main" xmlns="" val="3373408182"/>
                    </a:ext>
                  </a:extLst>
                </a:gridCol>
              </a:tblGrid>
              <a:tr h="445648">
                <a:tc>
                  <a:txBody>
                    <a:bodyPr/>
                    <a:lstStyle/>
                    <a:p>
                      <a:pPr algn="ctr">
                        <a:lnSpc>
                          <a:spcPct val="107000"/>
                        </a:lnSpc>
                        <a:spcAft>
                          <a:spcPts val="0"/>
                        </a:spcAft>
                      </a:pPr>
                      <a:r>
                        <a:rPr lang="tr-TR" sz="1200" dirty="0">
                          <a:solidFill>
                            <a:schemeClr val="tx1"/>
                          </a:solidFill>
                          <a:effectLst/>
                        </a:rPr>
                        <a:t>Okul Adı</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0"/>
                        </a:spcAft>
                      </a:pPr>
                      <a:r>
                        <a:rPr lang="tr-TR" sz="1200" dirty="0">
                          <a:solidFill>
                            <a:schemeClr val="tx1"/>
                          </a:solidFill>
                          <a:effectLst/>
                        </a:rPr>
                        <a:t>Okul Türü</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0"/>
                        </a:spcAft>
                      </a:pPr>
                      <a:r>
                        <a:rPr lang="tr-TR" sz="1200" dirty="0">
                          <a:solidFill>
                            <a:schemeClr val="tx1"/>
                          </a:solidFill>
                          <a:effectLst/>
                        </a:rPr>
                        <a:t>Öğretim Süresi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0"/>
                        </a:spcAft>
                      </a:pPr>
                      <a:r>
                        <a:rPr lang="tr-TR" sz="1200" dirty="0">
                          <a:solidFill>
                            <a:schemeClr val="tx1"/>
                          </a:solidFill>
                          <a:effectLst/>
                        </a:rPr>
                        <a:t>Öğretim Şekli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0"/>
                        </a:spcAft>
                      </a:pPr>
                      <a:r>
                        <a:rPr lang="tr-TR" sz="1200" dirty="0">
                          <a:solidFill>
                            <a:schemeClr val="tx1"/>
                          </a:solidFill>
                          <a:effectLst/>
                        </a:rPr>
                        <a:t>Yabancı Dili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0"/>
                        </a:spcAft>
                      </a:pPr>
                      <a:r>
                        <a:rPr lang="tr-TR" sz="1200" dirty="0">
                          <a:solidFill>
                            <a:schemeClr val="tx1"/>
                          </a:solidFill>
                          <a:effectLst/>
                        </a:rPr>
                        <a:t>Kont.</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0"/>
                        </a:spcAft>
                      </a:pPr>
                      <a:r>
                        <a:rPr lang="tr-TR" sz="1200" dirty="0">
                          <a:solidFill>
                            <a:schemeClr val="tx1"/>
                          </a:solidFill>
                          <a:effectLst/>
                        </a:rPr>
                        <a:t>Taban Puanı</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0"/>
                        </a:spcAft>
                      </a:pPr>
                      <a:r>
                        <a:rPr lang="tr-TR" sz="1200" dirty="0">
                          <a:solidFill>
                            <a:schemeClr val="tx1"/>
                          </a:solidFill>
                          <a:effectLst/>
                        </a:rPr>
                        <a:t>En Düşük Yüzdelik</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0"/>
                        </a:spcAft>
                      </a:pPr>
                      <a:r>
                        <a:rPr lang="tr-TR" sz="1200" dirty="0">
                          <a:solidFill>
                            <a:schemeClr val="tx1"/>
                          </a:solidFill>
                          <a:effectLst/>
                        </a:rPr>
                        <a:t>En Yüksek Yüzdelik</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xmlns="" val="269191376"/>
                  </a:ext>
                </a:extLst>
              </a:tr>
              <a:tr h="1420446">
                <a:tc>
                  <a:txBody>
                    <a:bodyPr/>
                    <a:lstStyle/>
                    <a:p>
                      <a:pPr algn="ctr">
                        <a:lnSpc>
                          <a:spcPct val="107000"/>
                        </a:lnSpc>
                        <a:spcAft>
                          <a:spcPts val="750"/>
                        </a:spcAft>
                      </a:pPr>
                      <a:r>
                        <a:rPr lang="tr-TR" sz="1200" dirty="0">
                          <a:solidFill>
                            <a:schemeClr val="tx1"/>
                          </a:solidFill>
                          <a:effectLst/>
                        </a:rPr>
                        <a:t>SAMSUN / TEKKEKÖY / Tıbbi Cihaz Teknolojileri Mesleki ve Teknik Anadolu Lisesi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750"/>
                        </a:spcAft>
                      </a:pPr>
                      <a:r>
                        <a:rPr lang="tr-TR" sz="1200" dirty="0">
                          <a:solidFill>
                            <a:schemeClr val="tx1"/>
                          </a:solidFill>
                          <a:effectLst/>
                        </a:rPr>
                        <a:t>Anadolu Teknik Programı</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750"/>
                        </a:spcAft>
                      </a:pPr>
                      <a:r>
                        <a:rPr lang="tr-TR" sz="1200" dirty="0">
                          <a:solidFill>
                            <a:schemeClr val="tx1"/>
                          </a:solidFill>
                          <a:effectLst/>
                        </a:rPr>
                        <a:t>4 yıl</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750"/>
                        </a:spcAft>
                      </a:pPr>
                      <a:r>
                        <a:rPr lang="tr-TR" sz="1200" dirty="0">
                          <a:solidFill>
                            <a:schemeClr val="tx1"/>
                          </a:solidFill>
                          <a:effectLst/>
                        </a:rPr>
                        <a:t>Kız/Erkek</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750"/>
                        </a:spcAft>
                      </a:pPr>
                      <a:r>
                        <a:rPr lang="tr-TR" sz="1200" dirty="0">
                          <a:solidFill>
                            <a:schemeClr val="tx1"/>
                          </a:solidFill>
                          <a:effectLst/>
                        </a:rPr>
                        <a:t>İngilizce</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750"/>
                        </a:spcAft>
                      </a:pPr>
                      <a:r>
                        <a:rPr lang="tr-TR" sz="1300" b="1" dirty="0">
                          <a:solidFill>
                            <a:schemeClr val="tx1"/>
                          </a:solidFill>
                          <a:effectLst/>
                        </a:rPr>
                        <a:t>30</a:t>
                      </a:r>
                      <a:endParaRPr lang="tr-T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750"/>
                        </a:spcAft>
                      </a:pPr>
                      <a:r>
                        <a:rPr lang="tr-TR"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306,7195</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750"/>
                        </a:spcAft>
                      </a:pPr>
                      <a:r>
                        <a:rPr lang="tr-TR" sz="1200" dirty="0" smtClean="0">
                          <a:solidFill>
                            <a:schemeClr val="tx1"/>
                          </a:solidFill>
                          <a:effectLst/>
                          <a:latin typeface="+mn-lt"/>
                          <a:ea typeface="+mn-ea"/>
                          <a:cs typeface="+mn-cs"/>
                        </a:rPr>
                        <a:t>33,73</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750"/>
                        </a:spcAft>
                      </a:pPr>
                      <a:r>
                        <a:rPr lang="tr-TR" sz="1200" dirty="0" smtClean="0">
                          <a:solidFill>
                            <a:schemeClr val="tx1"/>
                          </a:solidFill>
                          <a:effectLst/>
                          <a:latin typeface="+mn-lt"/>
                          <a:ea typeface="+mn-ea"/>
                          <a:cs typeface="+mn-cs"/>
                        </a:rPr>
                        <a:t>15,22</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xmlns="" val="1266735617"/>
                  </a:ext>
                </a:extLst>
              </a:tr>
              <a:tr h="1420446">
                <a:tc>
                  <a:txBody>
                    <a:bodyPr/>
                    <a:lstStyle/>
                    <a:p>
                      <a:pPr algn="ctr">
                        <a:lnSpc>
                          <a:spcPct val="107000"/>
                        </a:lnSpc>
                        <a:spcAft>
                          <a:spcPts val="750"/>
                        </a:spcAft>
                      </a:pPr>
                      <a:r>
                        <a:rPr lang="tr-TR" sz="1200" dirty="0">
                          <a:solidFill>
                            <a:schemeClr val="tx1"/>
                          </a:solidFill>
                          <a:effectLst/>
                        </a:rPr>
                        <a:t>SAMSUN / TEKKEKÖY / Tıbbi Cihaz Teknolojileri Mesleki ve Teknik Anadolu Lisesi</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750"/>
                        </a:spcAft>
                      </a:pPr>
                      <a:r>
                        <a:rPr lang="tr-TR" sz="1200">
                          <a:solidFill>
                            <a:schemeClr val="tx1"/>
                          </a:solidFill>
                          <a:effectLst/>
                        </a:rPr>
                        <a:t>Anadolu Meslek Programı</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750"/>
                        </a:spcAft>
                      </a:pPr>
                      <a:r>
                        <a:rPr lang="tr-TR" sz="1200">
                          <a:solidFill>
                            <a:schemeClr val="tx1"/>
                          </a:solidFill>
                          <a:effectLst/>
                        </a:rPr>
                        <a:t>4 yıl</a:t>
                      </a:r>
                      <a:endParaRPr lang="tr-T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750"/>
                        </a:spcAft>
                      </a:pPr>
                      <a:r>
                        <a:rPr lang="tr-TR" sz="1200" dirty="0">
                          <a:solidFill>
                            <a:schemeClr val="tx1"/>
                          </a:solidFill>
                          <a:effectLst/>
                        </a:rPr>
                        <a:t>Kız/Erkek</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750"/>
                        </a:spcAft>
                      </a:pPr>
                      <a:r>
                        <a:rPr lang="tr-TR" sz="1200" dirty="0">
                          <a:solidFill>
                            <a:schemeClr val="tx1"/>
                          </a:solidFill>
                          <a:effectLst/>
                        </a:rPr>
                        <a:t>İngilizce</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750"/>
                        </a:spcAft>
                      </a:pPr>
                      <a:r>
                        <a:rPr lang="tr-TR" sz="1300" b="1" dirty="0">
                          <a:solidFill>
                            <a:schemeClr val="tx1"/>
                          </a:solidFill>
                          <a:effectLst/>
                        </a:rPr>
                        <a:t>60</a:t>
                      </a:r>
                      <a:endParaRPr lang="tr-T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750"/>
                        </a:spcAft>
                      </a:pPr>
                      <a:r>
                        <a:rPr lang="tr-TR" sz="1200" dirty="0" smtClean="0">
                          <a:solidFill>
                            <a:schemeClr val="tx1"/>
                          </a:solidFill>
                          <a:effectLst/>
                          <a:latin typeface="+mn-lt"/>
                          <a:ea typeface="+mn-ea"/>
                          <a:cs typeface="+mn-cs"/>
                        </a:rPr>
                        <a:t>267,0546</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750"/>
                        </a:spcAft>
                      </a:pPr>
                      <a:r>
                        <a:rPr lang="tr-TR" sz="1200" dirty="0" smtClean="0">
                          <a:solidFill>
                            <a:schemeClr val="tx1"/>
                          </a:solidFill>
                          <a:effectLst/>
                          <a:latin typeface="+mn-lt"/>
                          <a:ea typeface="+mn-ea"/>
                          <a:cs typeface="+mn-cs"/>
                        </a:rPr>
                        <a:t>50,93</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algn="ctr">
                        <a:lnSpc>
                          <a:spcPct val="107000"/>
                        </a:lnSpc>
                        <a:spcAft>
                          <a:spcPts val="750"/>
                        </a:spcAft>
                      </a:pPr>
                      <a:r>
                        <a:rPr lang="tr-TR" sz="1200" dirty="0" smtClean="0">
                          <a:solidFill>
                            <a:schemeClr val="tx1"/>
                          </a:solidFill>
                          <a:effectLst/>
                          <a:latin typeface="+mn-lt"/>
                          <a:ea typeface="+mn-ea"/>
                          <a:cs typeface="+mn-cs"/>
                        </a:rPr>
                        <a:t>23,58</a:t>
                      </a:r>
                      <a:endParaRPr lang="tr-T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extLst>
                  <a:ext uri="{0D108BD9-81ED-4DB2-BD59-A6C34878D82A}">
                    <a16:rowId xmlns:a16="http://schemas.microsoft.com/office/drawing/2014/main" xmlns="" val="3940137663"/>
                  </a:ext>
                </a:extLst>
              </a:tr>
            </a:tbl>
          </a:graphicData>
        </a:graphic>
      </p:graphicFrame>
    </p:spTree>
    <p:extLst>
      <p:ext uri="{BB962C8B-B14F-4D97-AF65-F5344CB8AC3E}">
        <p14:creationId xmlns:p14="http://schemas.microsoft.com/office/powerpoint/2010/main" val="24580261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6BF7DD4-40B7-4F63-84FD-9216B3ADE0E0}"/>
              </a:ext>
            </a:extLst>
          </p:cNvPr>
          <p:cNvSpPr>
            <a:spLocks noGrp="1"/>
          </p:cNvSpPr>
          <p:nvPr>
            <p:ph type="title"/>
          </p:nvPr>
        </p:nvSpPr>
        <p:spPr>
          <a:xfrm>
            <a:off x="1235964" y="840349"/>
            <a:ext cx="9720072" cy="1499616"/>
          </a:xfrm>
        </p:spPr>
        <p:txBody>
          <a:bodyPr>
            <a:normAutofit/>
          </a:bodyPr>
          <a:lstStyle/>
          <a:p>
            <a:r>
              <a:rPr lang="tr-TR" altLang="tr-TR" b="1" dirty="0" smtClean="0">
                <a:solidFill>
                  <a:srgbClr val="3EA4B2"/>
                </a:solidFill>
                <a:latin typeface="Cambria" panose="02040503050406030204" pitchFamily="18" charset="0"/>
              </a:rPr>
              <a:t>Okul Programları</a:t>
            </a:r>
            <a:r>
              <a:rPr lang="tr-TR" altLang="tr-TR" b="1" dirty="0">
                <a:solidFill>
                  <a:schemeClr val="accent2"/>
                </a:solidFill>
                <a:latin typeface="Cambria" panose="02040503050406030204" pitchFamily="18" charset="0"/>
              </a:rPr>
              <a:t/>
            </a:r>
            <a:br>
              <a:rPr lang="tr-TR" altLang="tr-TR" b="1" dirty="0">
                <a:solidFill>
                  <a:schemeClr val="accent2"/>
                </a:solidFill>
                <a:latin typeface="Cambria" panose="02040503050406030204" pitchFamily="18" charset="0"/>
              </a:rPr>
            </a:br>
            <a:endParaRPr lang="tr-TR" dirty="0"/>
          </a:p>
        </p:txBody>
      </p:sp>
      <p:sp>
        <p:nvSpPr>
          <p:cNvPr id="3" name="İçerik Yer Tutucusu 2">
            <a:extLst>
              <a:ext uri="{FF2B5EF4-FFF2-40B4-BE49-F238E27FC236}">
                <a16:creationId xmlns:a16="http://schemas.microsoft.com/office/drawing/2014/main" xmlns="" id="{78C7E344-1627-4A9E-B4AF-266C076D899F}"/>
              </a:ext>
            </a:extLst>
          </p:cNvPr>
          <p:cNvSpPr>
            <a:spLocks noGrp="1"/>
          </p:cNvSpPr>
          <p:nvPr>
            <p:ph idx="1"/>
          </p:nvPr>
        </p:nvSpPr>
        <p:spPr>
          <a:xfrm>
            <a:off x="1034761" y="2137144"/>
            <a:ext cx="9720071" cy="4023360"/>
          </a:xfrm>
        </p:spPr>
        <p:txBody>
          <a:bodyPr>
            <a:normAutofit fontScale="85000" lnSpcReduction="10000"/>
          </a:bodyPr>
          <a:lstStyle/>
          <a:p>
            <a:pPr algn="just">
              <a:lnSpc>
                <a:spcPct val="150000"/>
              </a:lnSpc>
              <a:spcBef>
                <a:spcPct val="0"/>
              </a:spcBef>
            </a:pPr>
            <a:r>
              <a:rPr lang="tr-TR" altLang="tr-TR" sz="2400" b="1" dirty="0">
                <a:latin typeface="Cambria" panose="02040503050406030204" pitchFamily="18" charset="0"/>
              </a:rPr>
              <a:t>Anadolu Meslek Programında</a:t>
            </a:r>
            <a:r>
              <a:rPr lang="tr-TR" altLang="tr-TR" sz="2400" dirty="0">
                <a:latin typeface="Cambria" panose="02040503050406030204" pitchFamily="18" charset="0"/>
              </a:rPr>
              <a:t>, bir mesleğe yönelik bilgi ve becerilerin yanında matematik, fizik, kimya ve biyoloji dersleri </a:t>
            </a:r>
            <a:r>
              <a:rPr lang="tr-TR" altLang="tr-TR" sz="2400" dirty="0" smtClean="0">
                <a:latin typeface="Cambria" panose="02040503050406030204" pitchFamily="18" charset="0"/>
              </a:rPr>
              <a:t>yer </a:t>
            </a:r>
            <a:r>
              <a:rPr lang="tr-TR" altLang="tr-TR" sz="2400" dirty="0">
                <a:latin typeface="Cambria" panose="02040503050406030204" pitchFamily="18" charset="0"/>
              </a:rPr>
              <a:t>almaktadır. </a:t>
            </a:r>
          </a:p>
          <a:p>
            <a:pPr algn="just">
              <a:lnSpc>
                <a:spcPct val="150000"/>
              </a:lnSpc>
              <a:spcBef>
                <a:spcPct val="0"/>
              </a:spcBef>
            </a:pPr>
            <a:r>
              <a:rPr lang="tr-TR" altLang="tr-TR" sz="2400" b="1" dirty="0">
                <a:latin typeface="Cambria" panose="02040503050406030204" pitchFamily="18" charset="0"/>
              </a:rPr>
              <a:t>Anadolu Teknik Programında </a:t>
            </a:r>
            <a:r>
              <a:rPr lang="tr-TR" altLang="tr-TR" sz="2400" dirty="0">
                <a:latin typeface="Cambria" panose="02040503050406030204" pitchFamily="18" charset="0"/>
              </a:rPr>
              <a:t>ise bir mesleğe yönelik bilgi ve becerilerin yanında matematik, fizik, kimya ve biyoloji dersleri 4 yıl boyunca </a:t>
            </a:r>
            <a:r>
              <a:rPr lang="tr-TR" altLang="tr-TR" sz="2400" b="1" dirty="0">
                <a:latin typeface="Cambria" panose="02040503050406030204" pitchFamily="18" charset="0"/>
              </a:rPr>
              <a:t>ağırlıklı</a:t>
            </a:r>
            <a:r>
              <a:rPr lang="tr-TR" altLang="tr-TR" sz="2400" dirty="0">
                <a:latin typeface="Cambria" panose="02040503050406030204" pitchFamily="18" charset="0"/>
              </a:rPr>
              <a:t> olarak verilmektedir. </a:t>
            </a:r>
          </a:p>
          <a:p>
            <a:pPr algn="just">
              <a:lnSpc>
                <a:spcPct val="150000"/>
              </a:lnSpc>
              <a:spcBef>
                <a:spcPct val="0"/>
              </a:spcBef>
            </a:pPr>
            <a:r>
              <a:rPr lang="tr-TR" altLang="tr-TR" sz="2400" dirty="0">
                <a:latin typeface="Cambria" panose="02040503050406030204" pitchFamily="18" charset="0"/>
              </a:rPr>
              <a:t>Her iki programda </a:t>
            </a:r>
            <a:r>
              <a:rPr lang="tr-TR" altLang="tr-TR" sz="2400" dirty="0" smtClean="0">
                <a:latin typeface="Cambria" panose="02040503050406030204" pitchFamily="18" charset="0"/>
              </a:rPr>
              <a:t>da 9. </a:t>
            </a:r>
            <a:r>
              <a:rPr lang="tr-TR" altLang="tr-TR" sz="2400" dirty="0">
                <a:latin typeface="Cambria" panose="02040503050406030204" pitchFamily="18" charset="0"/>
              </a:rPr>
              <a:t>sınıfta </a:t>
            </a:r>
            <a:r>
              <a:rPr lang="tr-TR" altLang="tr-TR" sz="2400">
                <a:latin typeface="Cambria" panose="02040503050406030204" pitchFamily="18" charset="0"/>
              </a:rPr>
              <a:t>mesleki </a:t>
            </a:r>
            <a:r>
              <a:rPr lang="tr-TR" altLang="tr-TR" sz="2400" smtClean="0">
                <a:latin typeface="Cambria" panose="02040503050406030204" pitchFamily="18" charset="0"/>
              </a:rPr>
              <a:t>alan </a:t>
            </a:r>
            <a:r>
              <a:rPr lang="tr-TR" altLang="tr-TR" sz="2400">
                <a:latin typeface="Cambria" panose="02040503050406030204" pitchFamily="18" charset="0"/>
              </a:rPr>
              <a:t>eğitimi</a:t>
            </a:r>
            <a:r>
              <a:rPr lang="tr-TR" altLang="tr-TR" sz="2400" smtClean="0">
                <a:latin typeface="Cambria" panose="02040503050406030204" pitchFamily="18" charset="0"/>
              </a:rPr>
              <a:t>, 10., </a:t>
            </a:r>
            <a:r>
              <a:rPr lang="tr-TR" altLang="tr-TR" sz="2400" dirty="0">
                <a:latin typeface="Cambria" panose="02040503050406030204" pitchFamily="18" charset="0"/>
              </a:rPr>
              <a:t>11. ve 12. sınıfta meslek alanına bağlı olarak dal eğitimi verilir.</a:t>
            </a:r>
          </a:p>
          <a:p>
            <a:pPr algn="just">
              <a:lnSpc>
                <a:spcPct val="150000"/>
              </a:lnSpc>
              <a:spcBef>
                <a:spcPct val="0"/>
              </a:spcBef>
            </a:pPr>
            <a:r>
              <a:rPr lang="tr-TR" altLang="tr-TR" sz="2400" dirty="0">
                <a:latin typeface="Cambria" panose="02040503050406030204" pitchFamily="18" charset="0"/>
              </a:rPr>
              <a:t>Anadolu Meslek </a:t>
            </a:r>
            <a:r>
              <a:rPr lang="tr-TR" altLang="tr-TR" sz="2400" dirty="0" smtClean="0">
                <a:latin typeface="Cambria" panose="02040503050406030204" pitchFamily="18" charset="0"/>
              </a:rPr>
              <a:t>ve Anadolu </a:t>
            </a:r>
            <a:r>
              <a:rPr lang="tr-TR" altLang="tr-TR" sz="2400" dirty="0">
                <a:latin typeface="Cambria" panose="02040503050406030204" pitchFamily="18" charset="0"/>
              </a:rPr>
              <a:t>Teknik Programına merkezi sınav ile yerleştirme yapılır. </a:t>
            </a:r>
          </a:p>
          <a:p>
            <a:endParaRPr lang="tr-TR" dirty="0"/>
          </a:p>
        </p:txBody>
      </p:sp>
    </p:spTree>
    <p:extLst>
      <p:ext uri="{BB962C8B-B14F-4D97-AF65-F5344CB8AC3E}">
        <p14:creationId xmlns:p14="http://schemas.microsoft.com/office/powerpoint/2010/main" val="1205502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41ADC09-FAE4-4E7E-9872-36390848DA09}"/>
              </a:ext>
            </a:extLst>
          </p:cNvPr>
          <p:cNvSpPr>
            <a:spLocks noGrp="1"/>
          </p:cNvSpPr>
          <p:nvPr>
            <p:ph type="title"/>
          </p:nvPr>
        </p:nvSpPr>
        <p:spPr/>
        <p:txBody>
          <a:bodyPr>
            <a:normAutofit/>
          </a:bodyPr>
          <a:lstStyle/>
          <a:p>
            <a:pPr algn="ctr"/>
            <a:r>
              <a:rPr lang="tr-TR" sz="4500" dirty="0">
                <a:solidFill>
                  <a:srgbClr val="3EA4B2"/>
                </a:solidFill>
              </a:rPr>
              <a:t>ÖĞRENCİ SAYILARI</a:t>
            </a:r>
          </a:p>
        </p:txBody>
      </p:sp>
      <p:graphicFrame>
        <p:nvGraphicFramePr>
          <p:cNvPr id="5" name="Tablo 5">
            <a:extLst>
              <a:ext uri="{FF2B5EF4-FFF2-40B4-BE49-F238E27FC236}">
                <a16:creationId xmlns:a16="http://schemas.microsoft.com/office/drawing/2014/main" xmlns="" id="{BA6B745F-A5E5-41C6-9845-3F19B874C524}"/>
              </a:ext>
            </a:extLst>
          </p:cNvPr>
          <p:cNvGraphicFramePr>
            <a:graphicFrameLocks noGrp="1"/>
          </p:cNvGraphicFramePr>
          <p:nvPr>
            <p:extLst>
              <p:ext uri="{D42A27DB-BD31-4B8C-83A1-F6EECF244321}">
                <p14:modId xmlns:p14="http://schemas.microsoft.com/office/powerpoint/2010/main" val="889707720"/>
              </p:ext>
            </p:extLst>
          </p:nvPr>
        </p:nvGraphicFramePr>
        <p:xfrm>
          <a:off x="1431235" y="2564386"/>
          <a:ext cx="8812695" cy="2595499"/>
        </p:xfrm>
        <a:graphic>
          <a:graphicData uri="http://schemas.openxmlformats.org/drawingml/2006/table">
            <a:tbl>
              <a:tblPr firstRow="1" bandRow="1">
                <a:tableStyleId>{21E4AEA4-8DFA-4A89-87EB-49C32662AFE0}</a:tableStyleId>
              </a:tblPr>
              <a:tblGrid>
                <a:gridCol w="1731752">
                  <a:extLst>
                    <a:ext uri="{9D8B030D-6E8A-4147-A177-3AD203B41FA5}">
                      <a16:colId xmlns:a16="http://schemas.microsoft.com/office/drawing/2014/main" xmlns="" val="41212751"/>
                    </a:ext>
                  </a:extLst>
                </a:gridCol>
                <a:gridCol w="2177639">
                  <a:extLst>
                    <a:ext uri="{9D8B030D-6E8A-4147-A177-3AD203B41FA5}">
                      <a16:colId xmlns:a16="http://schemas.microsoft.com/office/drawing/2014/main" xmlns="" val="2672096486"/>
                    </a:ext>
                  </a:extLst>
                </a:gridCol>
                <a:gridCol w="2531165">
                  <a:extLst>
                    <a:ext uri="{9D8B030D-6E8A-4147-A177-3AD203B41FA5}">
                      <a16:colId xmlns:a16="http://schemas.microsoft.com/office/drawing/2014/main" xmlns="" val="1366881572"/>
                    </a:ext>
                  </a:extLst>
                </a:gridCol>
                <a:gridCol w="2372139">
                  <a:extLst>
                    <a:ext uri="{9D8B030D-6E8A-4147-A177-3AD203B41FA5}">
                      <a16:colId xmlns:a16="http://schemas.microsoft.com/office/drawing/2014/main" xmlns="" val="2644379065"/>
                    </a:ext>
                  </a:extLst>
                </a:gridCol>
              </a:tblGrid>
              <a:tr h="288417">
                <a:tc>
                  <a:txBody>
                    <a:bodyPr/>
                    <a:lstStyle/>
                    <a:p>
                      <a:endParaRPr lang="tr-TR" i="1" dirty="0"/>
                    </a:p>
                  </a:txBody>
                  <a:tcPr/>
                </a:tc>
                <a:tc>
                  <a:txBody>
                    <a:bodyPr/>
                    <a:lstStyle/>
                    <a:p>
                      <a:r>
                        <a:rPr lang="tr-TR" i="1" dirty="0">
                          <a:solidFill>
                            <a:srgbClr val="080808"/>
                          </a:solidFill>
                        </a:rPr>
                        <a:t>KIZ</a:t>
                      </a:r>
                    </a:p>
                  </a:txBody>
                  <a:tcPr/>
                </a:tc>
                <a:tc>
                  <a:txBody>
                    <a:bodyPr/>
                    <a:lstStyle/>
                    <a:p>
                      <a:r>
                        <a:rPr lang="tr-TR" i="1" dirty="0">
                          <a:solidFill>
                            <a:srgbClr val="080808"/>
                          </a:solidFill>
                        </a:rPr>
                        <a:t>ERKEK</a:t>
                      </a:r>
                    </a:p>
                  </a:txBody>
                  <a:tcPr/>
                </a:tc>
                <a:tc>
                  <a:txBody>
                    <a:bodyPr/>
                    <a:lstStyle/>
                    <a:p>
                      <a:r>
                        <a:rPr lang="tr-TR" i="1" dirty="0">
                          <a:solidFill>
                            <a:srgbClr val="080808"/>
                          </a:solidFill>
                        </a:rPr>
                        <a:t>TOPLAM</a:t>
                      </a:r>
                    </a:p>
                  </a:txBody>
                  <a:tcPr/>
                </a:tc>
                <a:extLst>
                  <a:ext uri="{0D108BD9-81ED-4DB2-BD59-A6C34878D82A}">
                    <a16:rowId xmlns:a16="http://schemas.microsoft.com/office/drawing/2014/main" xmlns="" val="596711445"/>
                  </a:ext>
                </a:extLst>
              </a:tr>
              <a:tr h="288417">
                <a:tc>
                  <a:txBody>
                    <a:bodyPr/>
                    <a:lstStyle/>
                    <a:p>
                      <a:r>
                        <a:rPr lang="tr-TR" i="1" dirty="0"/>
                        <a:t>9.SINIFLAR</a:t>
                      </a:r>
                    </a:p>
                  </a:txBody>
                  <a:tcPr/>
                </a:tc>
                <a:tc>
                  <a:txBody>
                    <a:bodyPr/>
                    <a:lstStyle/>
                    <a:p>
                      <a:r>
                        <a:rPr lang="tr-TR" i="1" dirty="0" smtClean="0"/>
                        <a:t>20</a:t>
                      </a:r>
                      <a:endParaRPr lang="tr-TR" i="1" dirty="0"/>
                    </a:p>
                  </a:txBody>
                  <a:tcPr/>
                </a:tc>
                <a:tc>
                  <a:txBody>
                    <a:bodyPr/>
                    <a:lstStyle/>
                    <a:p>
                      <a:r>
                        <a:rPr lang="tr-TR" i="1" dirty="0" smtClean="0"/>
                        <a:t>51</a:t>
                      </a:r>
                      <a:endParaRPr lang="tr-TR" i="1" dirty="0"/>
                    </a:p>
                  </a:txBody>
                  <a:tcPr/>
                </a:tc>
                <a:tc>
                  <a:txBody>
                    <a:bodyPr/>
                    <a:lstStyle/>
                    <a:p>
                      <a:r>
                        <a:rPr lang="tr-TR" i="1" dirty="0" smtClean="0"/>
                        <a:t>71</a:t>
                      </a:r>
                      <a:endParaRPr lang="tr-TR" i="1" dirty="0"/>
                    </a:p>
                  </a:txBody>
                  <a:tcPr/>
                </a:tc>
                <a:extLst>
                  <a:ext uri="{0D108BD9-81ED-4DB2-BD59-A6C34878D82A}">
                    <a16:rowId xmlns:a16="http://schemas.microsoft.com/office/drawing/2014/main" xmlns="" val="1620701050"/>
                  </a:ext>
                </a:extLst>
              </a:tr>
              <a:tr h="288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i="1" dirty="0"/>
                        <a:t>10.SINIFLAR</a:t>
                      </a:r>
                    </a:p>
                  </a:txBody>
                  <a:tcPr/>
                </a:tc>
                <a:tc>
                  <a:txBody>
                    <a:bodyPr/>
                    <a:lstStyle/>
                    <a:p>
                      <a:r>
                        <a:rPr lang="tr-TR" i="1" dirty="0" smtClean="0"/>
                        <a:t>19</a:t>
                      </a:r>
                      <a:endParaRPr lang="tr-TR" i="1" dirty="0"/>
                    </a:p>
                  </a:txBody>
                  <a:tcPr/>
                </a:tc>
                <a:tc>
                  <a:txBody>
                    <a:bodyPr/>
                    <a:lstStyle/>
                    <a:p>
                      <a:r>
                        <a:rPr lang="tr-TR" i="1" dirty="0" smtClean="0"/>
                        <a:t>46</a:t>
                      </a:r>
                      <a:endParaRPr lang="tr-TR" i="1" dirty="0"/>
                    </a:p>
                  </a:txBody>
                  <a:tcPr/>
                </a:tc>
                <a:tc>
                  <a:txBody>
                    <a:bodyPr/>
                    <a:lstStyle/>
                    <a:p>
                      <a:r>
                        <a:rPr lang="tr-TR" i="1" dirty="0" smtClean="0"/>
                        <a:t>65</a:t>
                      </a:r>
                      <a:endParaRPr lang="tr-TR" i="1" dirty="0"/>
                    </a:p>
                  </a:txBody>
                  <a:tcPr/>
                </a:tc>
                <a:extLst>
                  <a:ext uri="{0D108BD9-81ED-4DB2-BD59-A6C34878D82A}">
                    <a16:rowId xmlns:a16="http://schemas.microsoft.com/office/drawing/2014/main" xmlns="" val="3861671470"/>
                  </a:ext>
                </a:extLst>
              </a:tr>
              <a:tr h="288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i="1" dirty="0"/>
                        <a:t>11.SINIFLAR</a:t>
                      </a:r>
                    </a:p>
                  </a:txBody>
                  <a:tcPr/>
                </a:tc>
                <a:tc>
                  <a:txBody>
                    <a:bodyPr/>
                    <a:lstStyle/>
                    <a:p>
                      <a:r>
                        <a:rPr lang="tr-TR" i="1" dirty="0" smtClean="0"/>
                        <a:t>18</a:t>
                      </a:r>
                      <a:endParaRPr lang="tr-TR" i="1" dirty="0"/>
                    </a:p>
                  </a:txBody>
                  <a:tcPr/>
                </a:tc>
                <a:tc>
                  <a:txBody>
                    <a:bodyPr/>
                    <a:lstStyle/>
                    <a:p>
                      <a:r>
                        <a:rPr lang="tr-TR" i="1" dirty="0" smtClean="0"/>
                        <a:t>55</a:t>
                      </a:r>
                      <a:endParaRPr lang="tr-TR" i="1" dirty="0"/>
                    </a:p>
                  </a:txBody>
                  <a:tcPr/>
                </a:tc>
                <a:tc>
                  <a:txBody>
                    <a:bodyPr/>
                    <a:lstStyle/>
                    <a:p>
                      <a:r>
                        <a:rPr lang="tr-TR" i="1" dirty="0" smtClean="0"/>
                        <a:t>73</a:t>
                      </a:r>
                      <a:endParaRPr lang="tr-TR" i="1" dirty="0"/>
                    </a:p>
                  </a:txBody>
                  <a:tcPr/>
                </a:tc>
                <a:extLst>
                  <a:ext uri="{0D108BD9-81ED-4DB2-BD59-A6C34878D82A}">
                    <a16:rowId xmlns:a16="http://schemas.microsoft.com/office/drawing/2014/main" xmlns="" val="3956209668"/>
                  </a:ext>
                </a:extLst>
              </a:tr>
              <a:tr h="288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i="1" dirty="0"/>
                        <a:t>12.SINIFLAR</a:t>
                      </a:r>
                    </a:p>
                  </a:txBody>
                  <a:tcPr/>
                </a:tc>
                <a:tc>
                  <a:txBody>
                    <a:bodyPr/>
                    <a:lstStyle/>
                    <a:p>
                      <a:r>
                        <a:rPr lang="tr-TR" i="1" dirty="0" smtClean="0"/>
                        <a:t>14</a:t>
                      </a:r>
                      <a:endParaRPr lang="tr-TR" i="1" dirty="0"/>
                    </a:p>
                  </a:txBody>
                  <a:tcPr/>
                </a:tc>
                <a:tc>
                  <a:txBody>
                    <a:bodyPr/>
                    <a:lstStyle/>
                    <a:p>
                      <a:r>
                        <a:rPr lang="tr-TR" i="1" dirty="0" smtClean="0"/>
                        <a:t>50</a:t>
                      </a:r>
                      <a:endParaRPr lang="tr-TR" i="1" dirty="0"/>
                    </a:p>
                  </a:txBody>
                  <a:tcPr/>
                </a:tc>
                <a:tc>
                  <a:txBody>
                    <a:bodyPr/>
                    <a:lstStyle/>
                    <a:p>
                      <a:r>
                        <a:rPr lang="tr-TR" i="1" dirty="0" smtClean="0"/>
                        <a:t>64</a:t>
                      </a:r>
                      <a:endParaRPr lang="tr-TR" i="1" dirty="0"/>
                    </a:p>
                  </a:txBody>
                  <a:tcPr/>
                </a:tc>
                <a:extLst>
                  <a:ext uri="{0D108BD9-81ED-4DB2-BD59-A6C34878D82A}">
                    <a16:rowId xmlns:a16="http://schemas.microsoft.com/office/drawing/2014/main" xmlns="" val="1711444940"/>
                  </a:ext>
                </a:extLst>
              </a:tr>
              <a:tr h="766699">
                <a:tc>
                  <a:txBody>
                    <a:bodyPr/>
                    <a:lstStyle/>
                    <a:p>
                      <a:r>
                        <a:rPr lang="tr-TR" i="1" dirty="0"/>
                        <a:t>TOPLAM</a:t>
                      </a:r>
                    </a:p>
                  </a:txBody>
                  <a:tcPr/>
                </a:tc>
                <a:tc>
                  <a:txBody>
                    <a:bodyPr/>
                    <a:lstStyle/>
                    <a:p>
                      <a:r>
                        <a:rPr lang="tr-TR" i="1" dirty="0" smtClean="0"/>
                        <a:t>71</a:t>
                      </a:r>
                      <a:endParaRPr lang="tr-TR" i="1" dirty="0"/>
                    </a:p>
                  </a:txBody>
                  <a:tcPr/>
                </a:tc>
                <a:tc>
                  <a:txBody>
                    <a:bodyPr/>
                    <a:lstStyle/>
                    <a:p>
                      <a:r>
                        <a:rPr lang="tr-TR" i="1" dirty="0" smtClean="0"/>
                        <a:t>202</a:t>
                      </a:r>
                      <a:endParaRPr lang="tr-TR" i="1" dirty="0"/>
                    </a:p>
                  </a:txBody>
                  <a:tcPr/>
                </a:tc>
                <a:tc>
                  <a:txBody>
                    <a:bodyPr/>
                    <a:lstStyle/>
                    <a:p>
                      <a:r>
                        <a:rPr lang="tr-TR" i="1" dirty="0" smtClean="0"/>
                        <a:t>273</a:t>
                      </a:r>
                      <a:endParaRPr lang="tr-TR" i="1" dirty="0"/>
                    </a:p>
                  </a:txBody>
                  <a:tcPr/>
                </a:tc>
                <a:extLst>
                  <a:ext uri="{0D108BD9-81ED-4DB2-BD59-A6C34878D82A}">
                    <a16:rowId xmlns:a16="http://schemas.microsoft.com/office/drawing/2014/main" xmlns="" val="1207762899"/>
                  </a:ext>
                </a:extLst>
              </a:tr>
            </a:tbl>
          </a:graphicData>
        </a:graphic>
      </p:graphicFrame>
    </p:spTree>
    <p:extLst>
      <p:ext uri="{BB962C8B-B14F-4D97-AF65-F5344CB8AC3E}">
        <p14:creationId xmlns:p14="http://schemas.microsoft.com/office/powerpoint/2010/main" val="31238486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A377D59-5704-408A-B37C-51F68074DEFE}"/>
              </a:ext>
            </a:extLst>
          </p:cNvPr>
          <p:cNvSpPr>
            <a:spLocks noGrp="1"/>
          </p:cNvSpPr>
          <p:nvPr>
            <p:ph type="title"/>
          </p:nvPr>
        </p:nvSpPr>
        <p:spPr>
          <a:xfrm>
            <a:off x="1235964" y="948016"/>
            <a:ext cx="9720072" cy="1499616"/>
          </a:xfrm>
        </p:spPr>
        <p:txBody>
          <a:bodyPr>
            <a:normAutofit/>
          </a:bodyPr>
          <a:lstStyle/>
          <a:p>
            <a:pPr algn="ctr"/>
            <a:r>
              <a:rPr lang="tr-TR" altLang="tr-TR" sz="3900" b="1" dirty="0">
                <a:solidFill>
                  <a:srgbClr val="3EA4B2"/>
                </a:solidFill>
                <a:latin typeface="Cambria" panose="02040503050406030204" pitchFamily="18" charset="0"/>
              </a:rPr>
              <a:t>Bursluluk ve Yatılılık İmkânları</a:t>
            </a:r>
            <a:r>
              <a:rPr lang="tr-TR" altLang="tr-TR" sz="5400" b="1" dirty="0">
                <a:solidFill>
                  <a:srgbClr val="ED7D31"/>
                </a:solidFill>
                <a:latin typeface="Cambria" panose="02040503050406030204" pitchFamily="18" charset="0"/>
              </a:rPr>
              <a:t/>
            </a:r>
            <a:br>
              <a:rPr lang="tr-TR" altLang="tr-TR" sz="5400" b="1" dirty="0">
                <a:solidFill>
                  <a:srgbClr val="ED7D31"/>
                </a:solidFill>
                <a:latin typeface="Cambria" panose="02040503050406030204" pitchFamily="18" charset="0"/>
              </a:rPr>
            </a:br>
            <a:endParaRPr lang="tr-TR" dirty="0"/>
          </a:p>
        </p:txBody>
      </p:sp>
      <p:sp>
        <p:nvSpPr>
          <p:cNvPr id="3" name="İçerik Yer Tutucusu 2">
            <a:extLst>
              <a:ext uri="{FF2B5EF4-FFF2-40B4-BE49-F238E27FC236}">
                <a16:creationId xmlns:a16="http://schemas.microsoft.com/office/drawing/2014/main" xmlns="" id="{57CFFDA5-90B4-4604-8E0B-C0E9F47973BB}"/>
              </a:ext>
            </a:extLst>
          </p:cNvPr>
          <p:cNvSpPr>
            <a:spLocks noGrp="1"/>
          </p:cNvSpPr>
          <p:nvPr>
            <p:ph idx="1"/>
          </p:nvPr>
        </p:nvSpPr>
        <p:spPr>
          <a:xfrm>
            <a:off x="1235964" y="2162819"/>
            <a:ext cx="9720071" cy="3443502"/>
          </a:xfrm>
        </p:spPr>
        <p:txBody>
          <a:bodyPr>
            <a:normAutofit/>
          </a:bodyPr>
          <a:lstStyle/>
          <a:p>
            <a:pPr algn="just">
              <a:lnSpc>
                <a:spcPct val="150000"/>
              </a:lnSpc>
              <a:spcBef>
                <a:spcPct val="0"/>
              </a:spcBef>
            </a:pPr>
            <a:r>
              <a:rPr lang="tr-TR" altLang="tr-TR" dirty="0"/>
              <a:t>Maddi imkânları yetersiz olan öğrencilerimiz isterlerse yatılılık imkanlarından ve İlköğretim Ve Ortaöğretim Kurumları Bursluluk Sınavına (İOKBS) girerek sınav sonucuna göre burs imkanlarından faydalanabilirler.</a:t>
            </a:r>
          </a:p>
          <a:p>
            <a:pPr algn="just">
              <a:lnSpc>
                <a:spcPct val="150000"/>
              </a:lnSpc>
              <a:spcBef>
                <a:spcPct val="0"/>
              </a:spcBef>
            </a:pPr>
            <a:r>
              <a:rPr lang="tr-TR" altLang="tr-TR" dirty="0"/>
              <a:t>Genel Müdürlüğümüz ve çeşitli kurum/kuruluşlarla yapılan işbirliği protokolleri kapsamında başarılı ve maddi imkanları yetersiz olan öğrencilere özel burs desteği de sağlanmaktadır.</a:t>
            </a:r>
          </a:p>
          <a:p>
            <a:endParaRPr lang="tr-TR" sz="1800" dirty="0"/>
          </a:p>
        </p:txBody>
      </p:sp>
    </p:spTree>
    <p:extLst>
      <p:ext uri="{BB962C8B-B14F-4D97-AF65-F5344CB8AC3E}">
        <p14:creationId xmlns:p14="http://schemas.microsoft.com/office/powerpoint/2010/main" val="364769871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B4886B1-5D5E-49F8-B49A-334CA113024E}"/>
              </a:ext>
            </a:extLst>
          </p:cNvPr>
          <p:cNvSpPr>
            <a:spLocks noGrp="1"/>
          </p:cNvSpPr>
          <p:nvPr>
            <p:ph type="title"/>
          </p:nvPr>
        </p:nvSpPr>
        <p:spPr>
          <a:xfrm>
            <a:off x="1024128" y="900010"/>
            <a:ext cx="10413367" cy="1499616"/>
          </a:xfrm>
        </p:spPr>
        <p:txBody>
          <a:bodyPr>
            <a:normAutofit/>
          </a:bodyPr>
          <a:lstStyle/>
          <a:p>
            <a:r>
              <a:rPr lang="tr-TR" altLang="tr-TR" sz="3900" b="1" dirty="0">
                <a:solidFill>
                  <a:srgbClr val="3EA4B2"/>
                </a:solidFill>
                <a:latin typeface="Cambria" panose="02040503050406030204" pitchFamily="18" charset="0"/>
              </a:rPr>
              <a:t>İşletmelerde Mesleki Eğitimi ve Staj</a:t>
            </a:r>
            <a:r>
              <a:rPr lang="tr-TR" altLang="tr-TR" sz="5400" b="1" dirty="0">
                <a:solidFill>
                  <a:srgbClr val="ED7D31"/>
                </a:solidFill>
                <a:latin typeface="Cambria" panose="02040503050406030204" pitchFamily="18" charset="0"/>
              </a:rPr>
              <a:t/>
            </a:r>
            <a:br>
              <a:rPr lang="tr-TR" altLang="tr-TR" sz="5400" b="1" dirty="0">
                <a:solidFill>
                  <a:srgbClr val="ED7D31"/>
                </a:solidFill>
                <a:latin typeface="Cambria" panose="02040503050406030204" pitchFamily="18" charset="0"/>
              </a:rPr>
            </a:br>
            <a:endParaRPr lang="tr-TR" dirty="0"/>
          </a:p>
        </p:txBody>
      </p:sp>
      <p:sp>
        <p:nvSpPr>
          <p:cNvPr id="3" name="İçerik Yer Tutucusu 2">
            <a:extLst>
              <a:ext uri="{FF2B5EF4-FFF2-40B4-BE49-F238E27FC236}">
                <a16:creationId xmlns:a16="http://schemas.microsoft.com/office/drawing/2014/main" xmlns="" id="{4D7C7E45-BC47-45C3-B738-F53AD0326A76}"/>
              </a:ext>
            </a:extLst>
          </p:cNvPr>
          <p:cNvSpPr>
            <a:spLocks noGrp="1"/>
          </p:cNvSpPr>
          <p:nvPr>
            <p:ph idx="1"/>
          </p:nvPr>
        </p:nvSpPr>
        <p:spPr>
          <a:xfrm>
            <a:off x="1024128" y="1956215"/>
            <a:ext cx="9720071" cy="4316569"/>
          </a:xfrm>
        </p:spPr>
        <p:txBody>
          <a:bodyPr>
            <a:normAutofit fontScale="77500" lnSpcReduction="20000"/>
          </a:bodyPr>
          <a:lstStyle/>
          <a:p>
            <a:pPr marL="0" indent="0" algn="just">
              <a:lnSpc>
                <a:spcPct val="150000"/>
              </a:lnSpc>
              <a:buFontTx/>
              <a:buNone/>
              <a:defRPr/>
            </a:pPr>
            <a:r>
              <a:rPr lang="tr-TR" sz="2400" dirty="0" smtClean="0"/>
              <a:t> Öğrencilerimiz </a:t>
            </a:r>
            <a:r>
              <a:rPr lang="tr-TR" sz="2400" dirty="0"/>
              <a:t>mesleki eğitim uygulamalarını, işletmelerde mesleki eğitim ve stajla yapmaktadır. </a:t>
            </a:r>
          </a:p>
          <a:p>
            <a:pPr algn="just">
              <a:lnSpc>
                <a:spcPct val="150000"/>
              </a:lnSpc>
              <a:defRPr/>
            </a:pPr>
            <a:r>
              <a:rPr lang="tr-TR" sz="2400" b="1" dirty="0"/>
              <a:t>İşletmelerde Mesleki Eğitim</a:t>
            </a:r>
            <a:r>
              <a:rPr lang="tr-TR" sz="2400" dirty="0"/>
              <a:t>; mesleki ve teknik eğitim okul ve kurumları öğrencilerinin beceri eğitimlerini işletmelerde, teorik eğitimlerini ise mesleki ve teknik eğitim okul ve kurumlarında veya işletme veya kurumlarca tesis edilen eğitim birimlerinde yaptıkları eğitim uygulamalarıdır.  Anadolu meslek programı öğrencilerinin 12. sınıfta 3 </a:t>
            </a:r>
            <a:r>
              <a:rPr lang="tr-TR" sz="2400" dirty="0" smtClean="0"/>
              <a:t>gün işletmede </a:t>
            </a:r>
            <a:r>
              <a:rPr lang="tr-TR" sz="2400" dirty="0"/>
              <a:t>beceri eğitimi gördüğü bir uygulamadır.</a:t>
            </a:r>
          </a:p>
          <a:p>
            <a:pPr algn="just">
              <a:lnSpc>
                <a:spcPct val="150000"/>
              </a:lnSpc>
              <a:defRPr/>
            </a:pPr>
            <a:r>
              <a:rPr lang="tr-TR" sz="2400" b="1" dirty="0"/>
              <a:t>Staj </a:t>
            </a:r>
            <a:r>
              <a:rPr lang="tr-TR" sz="2400" dirty="0"/>
              <a:t>ise Anadolu teknik program öğrencilerinin mesleki bilgi, beceri, tutum ve davranışlarını geliştirmelerini, iş hayatına uyumlarını, gerçek üretim ve hizmet ortamında yetişmelerini ve okulda olmayan tesis, araç-gereci tanımalarını sağlamak amacıyla 40 iş günü işletmelerde uygulama eğitimi gördüğü mesleki eğitimdir. </a:t>
            </a:r>
          </a:p>
          <a:p>
            <a:pPr marL="0" indent="0" algn="just">
              <a:lnSpc>
                <a:spcPct val="150000"/>
              </a:lnSpc>
              <a:buFontTx/>
              <a:buNone/>
              <a:defRPr/>
            </a:pPr>
            <a:endParaRPr lang="tr-TR" altLang="tr-TR" sz="2400" kern="0" dirty="0">
              <a:solidFill>
                <a:srgbClr val="000000"/>
              </a:solidFill>
              <a:cs typeface="Arial"/>
            </a:endParaRPr>
          </a:p>
          <a:p>
            <a:endParaRPr lang="tr-TR" dirty="0"/>
          </a:p>
        </p:txBody>
      </p:sp>
    </p:spTree>
    <p:extLst>
      <p:ext uri="{BB962C8B-B14F-4D97-AF65-F5344CB8AC3E}">
        <p14:creationId xmlns:p14="http://schemas.microsoft.com/office/powerpoint/2010/main" val="63578803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0D1E3F1-2338-411C-919F-5582C0F05A68}"/>
              </a:ext>
            </a:extLst>
          </p:cNvPr>
          <p:cNvSpPr>
            <a:spLocks noGrp="1"/>
          </p:cNvSpPr>
          <p:nvPr>
            <p:ph idx="1"/>
          </p:nvPr>
        </p:nvSpPr>
        <p:spPr>
          <a:xfrm>
            <a:off x="1024128" y="1319134"/>
            <a:ext cx="9720071" cy="3462728"/>
          </a:xfrm>
        </p:spPr>
        <p:txBody>
          <a:bodyPr/>
          <a:lstStyle/>
          <a:p>
            <a:r>
              <a:rPr lang="tr-TR" sz="2400" dirty="0"/>
              <a:t>Kardeş okul uygulaması, uluslararası ikili anlaşma, protokol ya da bir proje kapsamında, sigorta dâhil, her türlü sorumluluk kendilerine ait ve giderleri kendileri ya da proje çerçevesinde karşılanmak üzere alanlarıyla ilgili beceri eğitimi, stajlarını yurtdışındaki işletmelerde de yapabilirsiniz. Daha fazla bilgi için </a:t>
            </a:r>
            <a:r>
              <a:rPr lang="tr-TR" sz="2400" dirty="0">
                <a:hlinkClick r:id="rId2"/>
              </a:rPr>
              <a:t>www.ua.gov.tr/</a:t>
            </a:r>
            <a:r>
              <a:rPr lang="tr-TR" sz="2400" dirty="0"/>
              <a:t> adresini ziyaret edebilirsiniz.  </a:t>
            </a:r>
          </a:p>
          <a:p>
            <a:endParaRPr lang="tr-TR" dirty="0"/>
          </a:p>
        </p:txBody>
      </p:sp>
      <p:pic>
        <p:nvPicPr>
          <p:cNvPr id="4" name="Picture 2">
            <a:extLst>
              <a:ext uri="{FF2B5EF4-FFF2-40B4-BE49-F238E27FC236}">
                <a16:creationId xmlns:a16="http://schemas.microsoft.com/office/drawing/2014/main" xmlns="" id="{3C8EE478-C77A-41E7-8755-8B9C5062E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94" y="3879785"/>
            <a:ext cx="3919538"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5638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9B38A1CA-8801-4C30-84B9-547C582E7884}"/>
              </a:ext>
            </a:extLst>
          </p:cNvPr>
          <p:cNvSpPr>
            <a:spLocks noGrp="1"/>
          </p:cNvSpPr>
          <p:nvPr>
            <p:ph idx="1"/>
          </p:nvPr>
        </p:nvSpPr>
        <p:spPr>
          <a:xfrm>
            <a:off x="1024129" y="2084388"/>
            <a:ext cx="10331443" cy="3529603"/>
          </a:xfrm>
        </p:spPr>
        <p:txBody>
          <a:bodyPr>
            <a:normAutofit fontScale="92500"/>
          </a:bodyPr>
          <a:lstStyle/>
          <a:p>
            <a:pPr algn="just">
              <a:lnSpc>
                <a:spcPct val="150000"/>
              </a:lnSpc>
              <a:defRPr/>
            </a:pPr>
            <a:r>
              <a:rPr lang="tr-TR" sz="2400" dirty="0"/>
              <a:t>Öğrencilerimizin güven içinde eğitimlerine devam etmesi ve oluşacak herhangi bir olumsuz durumda mağdur edilmemesi amacıyla </a:t>
            </a:r>
            <a:r>
              <a:rPr lang="tr-TR" sz="2400" dirty="0" smtClean="0"/>
              <a:t>Anadolu </a:t>
            </a:r>
            <a:r>
              <a:rPr lang="tr-TR" sz="2400" dirty="0"/>
              <a:t>teknik  ve Anadolu meslek programlarında ise </a:t>
            </a:r>
            <a:r>
              <a:rPr lang="tr-TR" sz="2400" dirty="0" smtClean="0"/>
              <a:t>9, 10</a:t>
            </a:r>
            <a:r>
              <a:rPr lang="tr-TR" sz="2400" dirty="0"/>
              <a:t>, 11 ve 12. sınıfta </a:t>
            </a:r>
            <a:r>
              <a:rPr lang="tr-TR" sz="2400" b="1" dirty="0"/>
              <a:t>iş kazaları ve meslek hastalıklarına karşı sigortalanmıştır</a:t>
            </a:r>
            <a:r>
              <a:rPr lang="tr-TR" sz="2400" dirty="0"/>
              <a:t>.</a:t>
            </a:r>
          </a:p>
          <a:p>
            <a:pPr algn="just">
              <a:lnSpc>
                <a:spcPct val="150000"/>
              </a:lnSpc>
              <a:defRPr/>
            </a:pPr>
            <a:r>
              <a:rPr lang="tr-TR" altLang="tr-TR" sz="2400" kern="0" dirty="0">
                <a:solidFill>
                  <a:srgbClr val="000000"/>
                </a:solidFill>
                <a:cs typeface="Arial"/>
              </a:rPr>
              <a:t>Sektörün arzuladığı nitelikli iş gücünü yetiştirmek ve sektörün mali yükünü azaltmak amacıyla, işveren tarafından </a:t>
            </a:r>
            <a:r>
              <a:rPr lang="tr-TR" altLang="tr-TR" sz="2400" kern="0" dirty="0" smtClean="0">
                <a:solidFill>
                  <a:srgbClr val="000000"/>
                </a:solidFill>
                <a:cs typeface="Arial"/>
              </a:rPr>
              <a:t>meslek </a:t>
            </a:r>
            <a:r>
              <a:rPr lang="tr-TR" altLang="tr-TR" sz="2400" kern="0" dirty="0">
                <a:solidFill>
                  <a:srgbClr val="000000"/>
                </a:solidFill>
                <a:cs typeface="Arial"/>
              </a:rPr>
              <a:t>lisesi öğrencilerine asgari ücretin en az % 30’u tutarında ücret ödenmektedir. </a:t>
            </a:r>
            <a:endParaRPr lang="tr-TR" dirty="0"/>
          </a:p>
        </p:txBody>
      </p:sp>
      <p:sp>
        <p:nvSpPr>
          <p:cNvPr id="4" name="Title 1">
            <a:extLst>
              <a:ext uri="{FF2B5EF4-FFF2-40B4-BE49-F238E27FC236}">
                <a16:creationId xmlns:a16="http://schemas.microsoft.com/office/drawing/2014/main" xmlns="" id="{EFBE7F2C-7392-403B-A355-A97911FA2F25}"/>
              </a:ext>
            </a:extLst>
          </p:cNvPr>
          <p:cNvSpPr txBox="1">
            <a:spLocks noGrp="1"/>
          </p:cNvSpPr>
          <p:nvPr>
            <p:ph type="title"/>
          </p:nvPr>
        </p:nvSpPr>
        <p:spPr bwMode="auto">
          <a:xfrm>
            <a:off x="1023938" y="585788"/>
            <a:ext cx="9720262" cy="129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tr-TR" altLang="tr-TR" sz="3600" b="1" dirty="0">
                <a:solidFill>
                  <a:srgbClr val="3EA4B2"/>
                </a:solidFill>
                <a:latin typeface="Cambria" panose="02040503050406030204" pitchFamily="18" charset="0"/>
              </a:rPr>
              <a:t>Sigorta İşlemleri</a:t>
            </a:r>
          </a:p>
        </p:txBody>
      </p:sp>
    </p:spTree>
    <p:extLst>
      <p:ext uri="{BB962C8B-B14F-4D97-AF65-F5344CB8AC3E}">
        <p14:creationId xmlns:p14="http://schemas.microsoft.com/office/powerpoint/2010/main" val="36439291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5791" y="720921"/>
            <a:ext cx="10515600" cy="1325563"/>
          </a:xfrm>
        </p:spPr>
        <p:txBody>
          <a:bodyPr>
            <a:normAutofit/>
          </a:bodyPr>
          <a:lstStyle/>
          <a:p>
            <a:r>
              <a:rPr lang="tr-TR" sz="3600" b="1" dirty="0">
                <a:solidFill>
                  <a:srgbClr val="3EA4B2"/>
                </a:solidFill>
                <a:latin typeface="Bodoni MT" panose="02070603080606020203" pitchFamily="18" charset="0"/>
              </a:rPr>
              <a:t>Meslek Liseleri Mezunları Hangi Üniversitelere Gidebilir?</a:t>
            </a:r>
          </a:p>
        </p:txBody>
      </p:sp>
      <p:sp>
        <p:nvSpPr>
          <p:cNvPr id="3" name="İçerik Yer Tutucusu 2"/>
          <p:cNvSpPr>
            <a:spLocks noGrp="1"/>
          </p:cNvSpPr>
          <p:nvPr>
            <p:ph idx="1"/>
          </p:nvPr>
        </p:nvSpPr>
        <p:spPr>
          <a:xfrm>
            <a:off x="838200" y="2384089"/>
            <a:ext cx="6824729" cy="2537918"/>
          </a:xfrm>
        </p:spPr>
        <p:txBody>
          <a:bodyPr>
            <a:noAutofit/>
          </a:bodyPr>
          <a:lstStyle/>
          <a:p>
            <a:r>
              <a:rPr lang="tr-TR" dirty="0" smtClean="0">
                <a:ea typeface="Cambria" panose="02040503050406030204" pitchFamily="18" charset="0"/>
              </a:rPr>
              <a:t>Okulumuzdan </a:t>
            </a:r>
            <a:r>
              <a:rPr lang="tr-TR" dirty="0">
                <a:ea typeface="Cambria" panose="02040503050406030204" pitchFamily="18" charset="0"/>
              </a:rPr>
              <a:t>mezun olan öğrenciler puanı ve tercihi doğrultusunda istediği </a:t>
            </a:r>
            <a:r>
              <a:rPr lang="tr-TR" b="1" u="sng" dirty="0" smtClean="0">
                <a:solidFill>
                  <a:srgbClr val="3EA4B2"/>
                </a:solidFill>
                <a:ea typeface="Cambria" panose="02040503050406030204" pitchFamily="18" charset="0"/>
              </a:rPr>
              <a:t>yükseköğretim </a:t>
            </a:r>
            <a:r>
              <a:rPr lang="tr-TR" b="1" u="sng" dirty="0">
                <a:solidFill>
                  <a:srgbClr val="3EA4B2"/>
                </a:solidFill>
                <a:ea typeface="Cambria" panose="02040503050406030204" pitchFamily="18" charset="0"/>
              </a:rPr>
              <a:t>kurumuna</a:t>
            </a:r>
            <a:r>
              <a:rPr lang="tr-TR" b="1" dirty="0">
                <a:solidFill>
                  <a:srgbClr val="3EA4B2"/>
                </a:solidFill>
                <a:ea typeface="Cambria" panose="02040503050406030204" pitchFamily="18" charset="0"/>
              </a:rPr>
              <a:t> </a:t>
            </a:r>
            <a:r>
              <a:rPr lang="tr-TR" dirty="0">
                <a:ea typeface="Cambria" panose="02040503050406030204" pitchFamily="18" charset="0"/>
              </a:rPr>
              <a:t>devam edebilir.</a:t>
            </a:r>
          </a:p>
          <a:p>
            <a:r>
              <a:rPr lang="tr-TR" dirty="0">
                <a:solidFill>
                  <a:srgbClr val="080808"/>
                </a:solidFill>
                <a:ea typeface="Cambria" panose="02040503050406030204" pitchFamily="18" charset="0"/>
              </a:rPr>
              <a:t>Mezunlar, mühendislik, mimarlık, fen</a:t>
            </a:r>
            <a:r>
              <a:rPr lang="tr-TR" dirty="0" smtClean="0">
                <a:solidFill>
                  <a:srgbClr val="080808"/>
                </a:solidFill>
                <a:ea typeface="Cambria" panose="02040503050406030204" pitchFamily="18" charset="0"/>
              </a:rPr>
              <a:t>, edebiyat </a:t>
            </a:r>
            <a:r>
              <a:rPr lang="tr-TR" dirty="0">
                <a:solidFill>
                  <a:srgbClr val="080808"/>
                </a:solidFill>
                <a:ea typeface="Cambria" panose="02040503050406030204" pitchFamily="18" charset="0"/>
              </a:rPr>
              <a:t>ve eğitim fakülteleri dahil bütün fakültelere girerek eğitimlerini tamamlamakta, lisans üstü eğitim çalışmalarına devam edebilmektedirler.</a:t>
            </a:r>
          </a:p>
        </p:txBody>
      </p:sp>
      <p:pic>
        <p:nvPicPr>
          <p:cNvPr id="2054" name="Picture 6" descr="Ã¼niversite fotoÄraflarÄ± eÄitim  fakÃ¼ltesi ile ilgili gÃ¶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20189"/>
          <a:stretch/>
        </p:blipFill>
        <p:spPr bwMode="auto">
          <a:xfrm>
            <a:off x="7737357" y="2530780"/>
            <a:ext cx="2991819" cy="1760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036140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77AEA1F-E9E0-450F-82D0-4DBB66D3C5CE}"/>
              </a:ext>
            </a:extLst>
          </p:cNvPr>
          <p:cNvSpPr>
            <a:spLocks noGrp="1"/>
          </p:cNvSpPr>
          <p:nvPr>
            <p:ph type="title"/>
          </p:nvPr>
        </p:nvSpPr>
        <p:spPr>
          <a:xfrm>
            <a:off x="1129947" y="829830"/>
            <a:ext cx="9720072" cy="1499616"/>
          </a:xfrm>
        </p:spPr>
        <p:txBody>
          <a:bodyPr>
            <a:normAutofit/>
          </a:bodyPr>
          <a:lstStyle/>
          <a:p>
            <a:pPr algn="ctr"/>
            <a:r>
              <a:rPr lang="tr-TR" altLang="tr-TR" sz="3600" b="1" dirty="0">
                <a:solidFill>
                  <a:srgbClr val="3EA4B2"/>
                </a:solidFill>
                <a:latin typeface="Cambria" panose="02040503050406030204" pitchFamily="18" charset="0"/>
              </a:rPr>
              <a:t>Mesleki ve Teknik Eğitimin Amacı</a:t>
            </a:r>
            <a:endParaRPr lang="tr-TR" sz="3600" dirty="0">
              <a:solidFill>
                <a:srgbClr val="3EA4B2"/>
              </a:solidFill>
            </a:endParaRPr>
          </a:p>
        </p:txBody>
      </p:sp>
      <p:sp>
        <p:nvSpPr>
          <p:cNvPr id="4" name="İçerik Yer Tutucusu 3">
            <a:extLst>
              <a:ext uri="{FF2B5EF4-FFF2-40B4-BE49-F238E27FC236}">
                <a16:creationId xmlns:a16="http://schemas.microsoft.com/office/drawing/2014/main" xmlns="" id="{E0807489-53A6-41F0-9B30-4269B6FBDAAA}"/>
              </a:ext>
            </a:extLst>
          </p:cNvPr>
          <p:cNvSpPr txBox="1">
            <a:spLocks noGrp="1"/>
          </p:cNvSpPr>
          <p:nvPr>
            <p:ph idx="1"/>
          </p:nvPr>
        </p:nvSpPr>
        <p:spPr>
          <a:xfrm>
            <a:off x="1444504" y="2551880"/>
            <a:ext cx="4651496" cy="2533963"/>
          </a:xfrm>
          <a:prstGeom prst="rect">
            <a:avLst/>
          </a:prstGeom>
          <a:noFill/>
        </p:spPr>
        <p:txBody>
          <a:bodyPr wrap="square" rtlCol="0">
            <a:spAutoFit/>
          </a:bodyPr>
          <a:lstStyle/>
          <a:p>
            <a:pPr marL="0" lvl="1" algn="just" fontAlgn="auto">
              <a:lnSpc>
                <a:spcPct val="150000"/>
              </a:lnSpc>
              <a:spcBef>
                <a:spcPts val="0"/>
              </a:spcBef>
              <a:spcAft>
                <a:spcPts val="0"/>
              </a:spcAft>
              <a:buClr>
                <a:srgbClr val="3D3DB7"/>
              </a:buClr>
              <a:defRPr/>
            </a:pPr>
            <a:r>
              <a:rPr lang="tr-TR" altLang="tr-TR" dirty="0">
                <a:latin typeface="Cambria" pitchFamily="18" charset="0"/>
              </a:rPr>
              <a:t>Sosyal ve ekonomik sektörler ile iş birliği içinde ulusal ve uluslararası mesleki yeterliliğe, meslek ahlakına ve mesleki değerlere sahip; yenilikçi, girişimci, üretken, ekonomiye değer katan ehil iş gücü yetiştirmektir. </a:t>
            </a:r>
            <a:r>
              <a:rPr lang="tr-TR" b="1" dirty="0">
                <a:latin typeface="Cambria" panose="02040503050406030204" pitchFamily="18" charset="0"/>
                <a:cs typeface="Times New Roman" pitchFamily="18" charset="0"/>
              </a:rPr>
              <a:t> </a:t>
            </a:r>
            <a:endParaRPr lang="tr-TR" altLang="tr-TR" kern="0" dirty="0">
              <a:solidFill>
                <a:srgbClr val="000000"/>
              </a:solidFill>
              <a:latin typeface="Cambria" pitchFamily="18" charset="0"/>
              <a:cs typeface="Arial"/>
            </a:endParaRPr>
          </a:p>
        </p:txBody>
      </p:sp>
      <p:pic>
        <p:nvPicPr>
          <p:cNvPr id="5" name="Resim 4">
            <a:extLst>
              <a:ext uri="{FF2B5EF4-FFF2-40B4-BE49-F238E27FC236}">
                <a16:creationId xmlns:a16="http://schemas.microsoft.com/office/drawing/2014/main" xmlns="" id="{52C2994F-43F5-4701-B9EA-5CCCF59D6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356" y="2844254"/>
            <a:ext cx="3477349" cy="1949217"/>
          </a:xfrm>
          <a:prstGeom prst="rect">
            <a:avLst/>
          </a:prstGeom>
        </p:spPr>
      </p:pic>
    </p:spTree>
    <p:extLst>
      <p:ext uri="{BB962C8B-B14F-4D97-AF65-F5344CB8AC3E}">
        <p14:creationId xmlns:p14="http://schemas.microsoft.com/office/powerpoint/2010/main" val="24783442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l="5117" t="23610" r="29740" b="21299"/>
          <a:stretch/>
        </p:blipFill>
        <p:spPr>
          <a:xfrm>
            <a:off x="992777" y="1026739"/>
            <a:ext cx="10258661" cy="4877671"/>
          </a:xfrm>
          <a:prstGeom prst="rect">
            <a:avLst/>
          </a:prstGeom>
        </p:spPr>
      </p:pic>
    </p:spTree>
    <p:extLst>
      <p:ext uri="{BB962C8B-B14F-4D97-AF65-F5344CB8AC3E}">
        <p14:creationId xmlns:p14="http://schemas.microsoft.com/office/powerpoint/2010/main" val="6942195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l="15647" t="24611" r="39637" b="6217"/>
          <a:stretch/>
        </p:blipFill>
        <p:spPr>
          <a:xfrm>
            <a:off x="2325188" y="444137"/>
            <a:ext cx="6949441" cy="5865224"/>
          </a:xfrm>
          <a:prstGeom prst="rect">
            <a:avLst/>
          </a:prstGeom>
        </p:spPr>
      </p:pic>
    </p:spTree>
    <p:extLst>
      <p:ext uri="{BB962C8B-B14F-4D97-AF65-F5344CB8AC3E}">
        <p14:creationId xmlns:p14="http://schemas.microsoft.com/office/powerpoint/2010/main" val="417281331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9C4723A-14B2-4833-9EC2-79D9B269FD2D}"/>
              </a:ext>
            </a:extLst>
          </p:cNvPr>
          <p:cNvSpPr>
            <a:spLocks noGrp="1"/>
          </p:cNvSpPr>
          <p:nvPr>
            <p:ph type="title"/>
          </p:nvPr>
        </p:nvSpPr>
        <p:spPr>
          <a:xfrm>
            <a:off x="1030687" y="194274"/>
            <a:ext cx="10633112" cy="1499616"/>
          </a:xfrm>
        </p:spPr>
        <p:txBody>
          <a:bodyPr>
            <a:normAutofit/>
          </a:bodyPr>
          <a:lstStyle/>
          <a:p>
            <a:pPr algn="ctr"/>
            <a:r>
              <a:rPr lang="tr-TR" altLang="tr-TR" sz="3500" b="1" dirty="0">
                <a:solidFill>
                  <a:srgbClr val="3EA4B2"/>
                </a:solidFill>
                <a:latin typeface="Cambria" panose="02040503050406030204" pitchFamily="18" charset="0"/>
              </a:rPr>
              <a:t>Mezunlara Verilen Haklar ve Belgeler</a:t>
            </a:r>
            <a:br>
              <a:rPr lang="tr-TR" altLang="tr-TR" sz="3500" b="1" dirty="0">
                <a:solidFill>
                  <a:srgbClr val="3EA4B2"/>
                </a:solidFill>
                <a:latin typeface="Cambria" panose="02040503050406030204" pitchFamily="18" charset="0"/>
              </a:rPr>
            </a:br>
            <a:endParaRPr lang="tr-TR" sz="3500" dirty="0">
              <a:solidFill>
                <a:srgbClr val="3EA4B2"/>
              </a:solidFill>
            </a:endParaRPr>
          </a:p>
        </p:txBody>
      </p:sp>
      <p:sp>
        <p:nvSpPr>
          <p:cNvPr id="3" name="İçerik Yer Tutucusu 2">
            <a:extLst>
              <a:ext uri="{FF2B5EF4-FFF2-40B4-BE49-F238E27FC236}">
                <a16:creationId xmlns:a16="http://schemas.microsoft.com/office/drawing/2014/main" xmlns="" id="{F2D3CDB9-50D6-4876-8A6E-299B86C882A5}"/>
              </a:ext>
            </a:extLst>
          </p:cNvPr>
          <p:cNvSpPr>
            <a:spLocks noGrp="1"/>
          </p:cNvSpPr>
          <p:nvPr>
            <p:ph idx="1"/>
          </p:nvPr>
        </p:nvSpPr>
        <p:spPr>
          <a:xfrm>
            <a:off x="1144450" y="1169235"/>
            <a:ext cx="9588908" cy="3297834"/>
          </a:xfrm>
        </p:spPr>
        <p:txBody>
          <a:bodyPr>
            <a:noAutofit/>
          </a:bodyPr>
          <a:lstStyle/>
          <a:p>
            <a:pPr>
              <a:lnSpc>
                <a:spcPct val="150000"/>
              </a:lnSpc>
              <a:buFont typeface="Wingdings" panose="05000000000000000000" pitchFamily="2" charset="2"/>
              <a:buChar char="Ø"/>
              <a:defRPr/>
            </a:pPr>
            <a:r>
              <a:rPr lang="tr-TR" altLang="tr-TR" sz="1800" kern="0" dirty="0">
                <a:solidFill>
                  <a:srgbClr val="000000"/>
                </a:solidFill>
                <a:cs typeface="Arial"/>
              </a:rPr>
              <a:t>Alan ve dalda diploma (MTAL)</a:t>
            </a:r>
          </a:p>
          <a:p>
            <a:pPr>
              <a:lnSpc>
                <a:spcPct val="150000"/>
              </a:lnSpc>
              <a:buFont typeface="Wingdings" panose="05000000000000000000" pitchFamily="2" charset="2"/>
              <a:buChar char="Ø"/>
              <a:defRPr/>
            </a:pPr>
            <a:r>
              <a:rPr lang="tr-TR" altLang="tr-TR" sz="1800" kern="0" dirty="0">
                <a:solidFill>
                  <a:srgbClr val="000000"/>
                </a:solidFill>
                <a:cs typeface="Arial"/>
              </a:rPr>
              <a:t>Teknisyenlik unvanı</a:t>
            </a:r>
          </a:p>
          <a:p>
            <a:pPr>
              <a:lnSpc>
                <a:spcPct val="150000"/>
              </a:lnSpc>
              <a:buFont typeface="Wingdings" panose="05000000000000000000" pitchFamily="2" charset="2"/>
              <a:buChar char="Ø"/>
              <a:defRPr/>
            </a:pPr>
            <a:r>
              <a:rPr lang="tr-TR" altLang="tr-TR" sz="1800" kern="0" dirty="0">
                <a:solidFill>
                  <a:srgbClr val="000000"/>
                </a:solidFill>
                <a:cs typeface="Arial"/>
              </a:rPr>
              <a:t>İşyeri açma belgesi</a:t>
            </a:r>
          </a:p>
          <a:p>
            <a:pPr>
              <a:lnSpc>
                <a:spcPct val="150000"/>
              </a:lnSpc>
              <a:buFont typeface="Wingdings" panose="05000000000000000000" pitchFamily="2" charset="2"/>
              <a:buChar char="Ø"/>
              <a:defRPr/>
            </a:pPr>
            <a:r>
              <a:rPr lang="tr-TR" altLang="tr-TR" sz="1800" kern="0" dirty="0">
                <a:solidFill>
                  <a:srgbClr val="000000"/>
                </a:solidFill>
                <a:cs typeface="Arial"/>
              </a:rPr>
              <a:t>EUROPASS belgesi</a:t>
            </a:r>
          </a:p>
          <a:p>
            <a:pPr>
              <a:lnSpc>
                <a:spcPct val="150000"/>
              </a:lnSpc>
              <a:buFont typeface="Wingdings" panose="05000000000000000000" pitchFamily="2" charset="2"/>
              <a:buChar char="Ø"/>
              <a:defRPr/>
            </a:pPr>
            <a:r>
              <a:rPr lang="tr-TR" altLang="tr-TR" sz="1800" kern="0" dirty="0">
                <a:solidFill>
                  <a:srgbClr val="000000"/>
                </a:solidFill>
                <a:cs typeface="Arial"/>
              </a:rPr>
              <a:t>Aldığı ve başardığı modülleri, dersleri ve kredileri gösteren belge</a:t>
            </a:r>
          </a:p>
          <a:p>
            <a:endParaRPr lang="tr-TR" sz="1800" dirty="0"/>
          </a:p>
        </p:txBody>
      </p:sp>
      <p:pic>
        <p:nvPicPr>
          <p:cNvPr id="4" name="Resim 3">
            <a:extLst>
              <a:ext uri="{FF2B5EF4-FFF2-40B4-BE49-F238E27FC236}">
                <a16:creationId xmlns:a16="http://schemas.microsoft.com/office/drawing/2014/main" xmlns="" id="{858C6266-BDF4-44C3-BC71-13A4FC5D2653}"/>
              </a:ext>
            </a:extLst>
          </p:cNvPr>
          <p:cNvPicPr>
            <a:picLocks noChangeAspect="1"/>
          </p:cNvPicPr>
          <p:nvPr/>
        </p:nvPicPr>
        <p:blipFill>
          <a:blip r:embed="rId2" cstate="print"/>
          <a:stretch>
            <a:fillRect/>
          </a:stretch>
        </p:blipFill>
        <p:spPr>
          <a:xfrm>
            <a:off x="945017" y="4831441"/>
            <a:ext cx="1928196" cy="140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D:\ÖİBD ÇALIŞMALARIM\MTEGM SUNU VERİ\örnek diplomalar boş\diploma Anadolu Meslek Lisesi.jpg">
            <a:extLst>
              <a:ext uri="{FF2B5EF4-FFF2-40B4-BE49-F238E27FC236}">
                <a16:creationId xmlns:a16="http://schemas.microsoft.com/office/drawing/2014/main" xmlns="" id="{419D93D5-5701-467D-899B-2C2FD80A9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296" y="4839350"/>
            <a:ext cx="2195513"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D:\ÖİBD ÇALIŞMALARIM\MTEGM SUNU VERİ\örnek diplomalar boş\diploma Anadolu Teknik Lise.jpg">
            <a:extLst>
              <a:ext uri="{FF2B5EF4-FFF2-40B4-BE49-F238E27FC236}">
                <a16:creationId xmlns:a16="http://schemas.microsoft.com/office/drawing/2014/main" xmlns="" id="{131DB0D9-E05D-49EF-9B1C-B49355AA88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7120" y="4833000"/>
            <a:ext cx="22240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xmlns="" id="{8AFEFE97-1C48-4C1D-BE39-2B83F83E82CD}"/>
              </a:ext>
            </a:extLst>
          </p:cNvPr>
          <p:cNvPicPr>
            <a:picLocks noChangeAspect="1" noChangeArrowheads="1"/>
          </p:cNvPicPr>
          <p:nvPr/>
        </p:nvPicPr>
        <p:blipFill rotWithShape="1">
          <a:blip r:embed="rId5" cstate="print"/>
          <a:srcRect b="8648"/>
          <a:stretch/>
        </p:blipFill>
        <p:spPr bwMode="auto">
          <a:xfrm>
            <a:off x="8563374" y="4838700"/>
            <a:ext cx="2022736" cy="140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520310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8A46E18-D96F-450C-84F2-0F1A5E83FF3E}"/>
              </a:ext>
            </a:extLst>
          </p:cNvPr>
          <p:cNvSpPr>
            <a:spLocks noGrp="1"/>
          </p:cNvSpPr>
          <p:nvPr>
            <p:ph type="title"/>
          </p:nvPr>
        </p:nvSpPr>
        <p:spPr/>
        <p:txBody>
          <a:bodyPr>
            <a:normAutofit fontScale="90000"/>
          </a:bodyPr>
          <a:lstStyle/>
          <a:p>
            <a:r>
              <a:rPr lang="tr-TR" altLang="tr-TR" sz="5400" b="1" dirty="0">
                <a:solidFill>
                  <a:srgbClr val="3EA4B2"/>
                </a:solidFill>
                <a:latin typeface="Cambria" panose="02040503050406030204" pitchFamily="18" charset="0"/>
              </a:rPr>
              <a:t>Mezunlara Verilen Haklar</a:t>
            </a:r>
            <a:br>
              <a:rPr lang="tr-TR" altLang="tr-TR" sz="5400" b="1" dirty="0">
                <a:solidFill>
                  <a:srgbClr val="3EA4B2"/>
                </a:solidFill>
                <a:latin typeface="Cambria" panose="02040503050406030204" pitchFamily="18" charset="0"/>
              </a:rPr>
            </a:br>
            <a:endParaRPr lang="tr-TR" dirty="0">
              <a:solidFill>
                <a:srgbClr val="3EA4B2"/>
              </a:solidFill>
            </a:endParaRPr>
          </a:p>
        </p:txBody>
      </p:sp>
      <p:sp>
        <p:nvSpPr>
          <p:cNvPr id="3" name="İçerik Yer Tutucusu 2">
            <a:extLst>
              <a:ext uri="{FF2B5EF4-FFF2-40B4-BE49-F238E27FC236}">
                <a16:creationId xmlns:a16="http://schemas.microsoft.com/office/drawing/2014/main" xmlns="" id="{2C3BC4B6-AD64-4010-8264-774DFAF5D742}"/>
              </a:ext>
            </a:extLst>
          </p:cNvPr>
          <p:cNvSpPr>
            <a:spLocks noGrp="1"/>
          </p:cNvSpPr>
          <p:nvPr>
            <p:ph idx="1"/>
          </p:nvPr>
        </p:nvSpPr>
        <p:spPr>
          <a:xfrm>
            <a:off x="794480" y="1671619"/>
            <a:ext cx="7060366" cy="5043974"/>
          </a:xfrm>
        </p:spPr>
        <p:txBody>
          <a:bodyPr>
            <a:noAutofit/>
          </a:bodyPr>
          <a:lstStyle/>
          <a:p>
            <a:pPr algn="just">
              <a:lnSpc>
                <a:spcPct val="150000"/>
              </a:lnSpc>
              <a:defRPr/>
            </a:pPr>
            <a:r>
              <a:rPr lang="tr-TR" sz="1800" dirty="0"/>
              <a:t>Bütün mesleki ve teknik eğitim mezunlarına </a:t>
            </a:r>
            <a:r>
              <a:rPr lang="tr-TR" sz="1800" b="1" dirty="0"/>
              <a:t>teknisyen</a:t>
            </a:r>
            <a:r>
              <a:rPr lang="tr-TR" sz="1800" dirty="0"/>
              <a:t> unvanı verilmektedir. </a:t>
            </a:r>
          </a:p>
          <a:p>
            <a:pPr algn="just">
              <a:lnSpc>
                <a:spcPct val="150000"/>
              </a:lnSpc>
              <a:defRPr/>
            </a:pPr>
            <a:r>
              <a:rPr lang="tr-TR" sz="1800" dirty="0"/>
              <a:t>Mesleki ve teknik ortaöğretimden meslek yüksek okullarına geçişte sınav sonucuna göre alanında eğitim yapmak isteyen mezunlara </a:t>
            </a:r>
            <a:r>
              <a:rPr lang="tr-TR" sz="1800" b="1" dirty="0"/>
              <a:t>ek puan </a:t>
            </a:r>
            <a:r>
              <a:rPr lang="tr-TR" sz="1800" dirty="0"/>
              <a:t>verilmektedir. </a:t>
            </a:r>
            <a:r>
              <a:rPr lang="tr-TR" altLang="tr-TR" sz="1800" kern="0" dirty="0">
                <a:solidFill>
                  <a:srgbClr val="000000"/>
                </a:solidFill>
                <a:cs typeface="Arial"/>
              </a:rPr>
              <a:t>Mezun olduktan sonra öğrenim görülen meslek alanlarına göre ek puan verilen yükseköğretim programları için </a:t>
            </a:r>
            <a:r>
              <a:rPr lang="tr-TR" altLang="tr-TR" sz="1800" kern="0" dirty="0">
                <a:solidFill>
                  <a:srgbClr val="000000"/>
                </a:solidFill>
                <a:cs typeface="Arial"/>
                <a:hlinkClick r:id="rId2"/>
              </a:rPr>
              <a:t>https://yokatlas.yok.gov.tr/</a:t>
            </a:r>
            <a:r>
              <a:rPr lang="tr-TR" altLang="tr-TR" sz="1800" kern="0" dirty="0">
                <a:solidFill>
                  <a:srgbClr val="000000"/>
                </a:solidFill>
                <a:cs typeface="Arial"/>
              </a:rPr>
              <a:t> adresini ziyaret edebilirsiniz.</a:t>
            </a:r>
            <a:endParaRPr lang="tr-TR" sz="1800" dirty="0"/>
          </a:p>
          <a:p>
            <a:pPr algn="just">
              <a:lnSpc>
                <a:spcPct val="150000"/>
              </a:lnSpc>
              <a:defRPr/>
            </a:pPr>
            <a:r>
              <a:rPr lang="tr-TR" altLang="tr-TR" sz="1800" dirty="0"/>
              <a:t>KOSGEB ile yapılan protokol kapsamında </a:t>
            </a:r>
            <a:r>
              <a:rPr lang="tr-TR" sz="1800" dirty="0"/>
              <a:t>kendi iş yerini açan </a:t>
            </a:r>
            <a:r>
              <a:rPr lang="tr-TR" altLang="tr-TR" sz="1800" dirty="0"/>
              <a:t> </a:t>
            </a:r>
            <a:r>
              <a:rPr lang="tr-TR" sz="1800" dirty="0"/>
              <a:t>mesleki eğitim mezunlarına KOSGEB tarafından </a:t>
            </a:r>
            <a:r>
              <a:rPr lang="tr-TR" sz="1800" b="1" dirty="0" smtClean="0"/>
              <a:t>hibe </a:t>
            </a:r>
            <a:r>
              <a:rPr lang="tr-TR" sz="1800" dirty="0"/>
              <a:t>ve </a:t>
            </a:r>
            <a:r>
              <a:rPr lang="tr-TR" sz="1800" b="1" dirty="0" smtClean="0"/>
              <a:t>faizsiz </a:t>
            </a:r>
            <a:r>
              <a:rPr lang="tr-TR" sz="1800" b="1" dirty="0"/>
              <a:t>kredi </a:t>
            </a:r>
            <a:r>
              <a:rPr lang="tr-TR" sz="1800" dirty="0"/>
              <a:t>verilmektedir.</a:t>
            </a:r>
            <a:endParaRPr lang="tr-TR" altLang="tr-TR" sz="1800" dirty="0"/>
          </a:p>
          <a:p>
            <a:pPr algn="just">
              <a:lnSpc>
                <a:spcPct val="150000"/>
              </a:lnSpc>
              <a:defRPr/>
            </a:pPr>
            <a:endParaRPr lang="tr-TR" sz="1800" dirty="0"/>
          </a:p>
          <a:p>
            <a:pPr algn="just">
              <a:lnSpc>
                <a:spcPct val="150000"/>
              </a:lnSpc>
              <a:defRPr/>
            </a:pPr>
            <a:endParaRPr lang="tr-TR" altLang="tr-TR" sz="1800" kern="0" dirty="0">
              <a:solidFill>
                <a:srgbClr val="000000"/>
              </a:solidFill>
              <a:cs typeface="Arial"/>
            </a:endParaRPr>
          </a:p>
          <a:p>
            <a:pPr>
              <a:lnSpc>
                <a:spcPct val="150000"/>
              </a:lnSpc>
              <a:defRPr/>
            </a:pPr>
            <a:endParaRPr lang="tr-TR" altLang="tr-TR" sz="1800" kern="0" dirty="0">
              <a:solidFill>
                <a:srgbClr val="000000"/>
              </a:solidFill>
              <a:cs typeface="Arial"/>
            </a:endParaRPr>
          </a:p>
          <a:p>
            <a:endParaRPr lang="tr-TR" sz="1800" dirty="0"/>
          </a:p>
        </p:txBody>
      </p:sp>
      <p:pic>
        <p:nvPicPr>
          <p:cNvPr id="4" name="Resim 5">
            <a:extLst>
              <a:ext uri="{FF2B5EF4-FFF2-40B4-BE49-F238E27FC236}">
                <a16:creationId xmlns:a16="http://schemas.microsoft.com/office/drawing/2014/main" xmlns="" id="{8F674CE3-899E-4199-A078-BC6885D451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6117" y="2665075"/>
            <a:ext cx="2617788"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7393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CC1069E-0D3C-42E7-982E-7B4CB40D0616}"/>
              </a:ext>
            </a:extLst>
          </p:cNvPr>
          <p:cNvSpPr>
            <a:spLocks noGrp="1"/>
          </p:cNvSpPr>
          <p:nvPr>
            <p:ph type="title"/>
          </p:nvPr>
        </p:nvSpPr>
        <p:spPr/>
        <p:txBody>
          <a:bodyPr>
            <a:normAutofit/>
          </a:bodyPr>
          <a:lstStyle/>
          <a:p>
            <a:pPr algn="ctr"/>
            <a:r>
              <a:rPr lang="tr-TR" altLang="tr-TR" sz="3200" b="1" dirty="0">
                <a:solidFill>
                  <a:srgbClr val="3EA4B2"/>
                </a:solidFill>
                <a:latin typeface="Cambria" panose="02040503050406030204" pitchFamily="18" charset="0"/>
              </a:rPr>
              <a:t>Meslek Alanları Hakkında Bilgi</a:t>
            </a:r>
            <a:br>
              <a:rPr lang="tr-TR" altLang="tr-TR" sz="3200" b="1" dirty="0">
                <a:solidFill>
                  <a:srgbClr val="3EA4B2"/>
                </a:solidFill>
                <a:latin typeface="Cambria" panose="02040503050406030204" pitchFamily="18" charset="0"/>
              </a:rPr>
            </a:br>
            <a:endParaRPr lang="tr-TR" sz="3200" dirty="0">
              <a:solidFill>
                <a:srgbClr val="3EA4B2"/>
              </a:solidFill>
            </a:endParaRPr>
          </a:p>
        </p:txBody>
      </p:sp>
      <p:sp>
        <p:nvSpPr>
          <p:cNvPr id="3" name="İçerik Yer Tutucusu 2">
            <a:extLst>
              <a:ext uri="{FF2B5EF4-FFF2-40B4-BE49-F238E27FC236}">
                <a16:creationId xmlns:a16="http://schemas.microsoft.com/office/drawing/2014/main" xmlns="" id="{71EDEDDD-650C-47A6-B488-A12C381FE1A7}"/>
              </a:ext>
            </a:extLst>
          </p:cNvPr>
          <p:cNvSpPr>
            <a:spLocks noGrp="1"/>
          </p:cNvSpPr>
          <p:nvPr>
            <p:ph idx="1"/>
          </p:nvPr>
        </p:nvSpPr>
        <p:spPr>
          <a:xfrm>
            <a:off x="1024128" y="1901687"/>
            <a:ext cx="9720071" cy="3053085"/>
          </a:xfrm>
        </p:spPr>
        <p:txBody>
          <a:bodyPr>
            <a:normAutofit/>
          </a:bodyPr>
          <a:lstStyle/>
          <a:p>
            <a:pPr algn="just">
              <a:lnSpc>
                <a:spcPct val="100000"/>
              </a:lnSpc>
              <a:spcBef>
                <a:spcPts val="0"/>
              </a:spcBef>
              <a:spcAft>
                <a:spcPts val="0"/>
              </a:spcAft>
              <a:defRPr/>
            </a:pPr>
            <a:r>
              <a:rPr lang="tr-TR" altLang="tr-TR" sz="2400" kern="0" dirty="0">
                <a:solidFill>
                  <a:srgbClr val="000000"/>
                </a:solidFill>
                <a:cs typeface="Arial"/>
              </a:rPr>
              <a:t>Meslek alanları, mesleğin özellikleri, iş olanaklarını, yerleşilebilecek yükseköğretim programları </a:t>
            </a:r>
            <a:r>
              <a:rPr lang="tr-TR" altLang="tr-TR" sz="2400" kern="0" dirty="0" smtClean="0">
                <a:solidFill>
                  <a:srgbClr val="000000"/>
                </a:solidFill>
                <a:cs typeface="Arial"/>
              </a:rPr>
              <a:t>hakkında </a:t>
            </a:r>
            <a:r>
              <a:rPr lang="tr-TR" altLang="tr-TR" sz="2400" kern="0" dirty="0">
                <a:solidFill>
                  <a:srgbClr val="000000"/>
                </a:solidFill>
                <a:cs typeface="Arial"/>
              </a:rPr>
              <a:t>daha fazla bilgiye sahip olmak için  </a:t>
            </a:r>
            <a:r>
              <a:rPr lang="tr-TR" altLang="tr-TR" sz="2400" kern="0" dirty="0">
                <a:solidFill>
                  <a:srgbClr val="000000"/>
                </a:solidFill>
                <a:cs typeface="Arial"/>
                <a:hlinkClick r:id="rId2"/>
              </a:rPr>
              <a:t>http://www.alantercihleri.com/</a:t>
            </a:r>
            <a:r>
              <a:rPr lang="tr-TR" altLang="tr-TR" sz="2400" kern="0" dirty="0">
                <a:solidFill>
                  <a:srgbClr val="000000"/>
                </a:solidFill>
                <a:cs typeface="Arial"/>
              </a:rPr>
              <a:t> sayfasını ziyaret edebilirsiniz.</a:t>
            </a:r>
          </a:p>
          <a:p>
            <a:pPr algn="just">
              <a:lnSpc>
                <a:spcPct val="100000"/>
              </a:lnSpc>
              <a:spcBef>
                <a:spcPts val="0"/>
              </a:spcBef>
              <a:spcAft>
                <a:spcPts val="0"/>
              </a:spcAft>
              <a:defRPr/>
            </a:pPr>
            <a:r>
              <a:rPr lang="tr-TR" altLang="tr-TR" sz="2400" kern="0" dirty="0">
                <a:solidFill>
                  <a:srgbClr val="000000"/>
                </a:solidFill>
                <a:cs typeface="Arial"/>
              </a:rPr>
              <a:t>Sayfada meslek alanları hakkında bölüm öğrencisi, bölüm öğretmeni ve eğitim danışmanının görüşleri ile meslek alanlarının bulunduğu okul/kurumlara ait bilgiler de yer almaktadır. </a:t>
            </a:r>
          </a:p>
          <a:p>
            <a:pPr>
              <a:lnSpc>
                <a:spcPct val="100000"/>
              </a:lnSpc>
              <a:spcBef>
                <a:spcPts val="0"/>
              </a:spcBef>
              <a:spcAft>
                <a:spcPts val="0"/>
              </a:spcAft>
            </a:pPr>
            <a:endParaRPr lang="tr-TR" dirty="0"/>
          </a:p>
        </p:txBody>
      </p:sp>
    </p:spTree>
    <p:extLst>
      <p:ext uri="{BB962C8B-B14F-4D97-AF65-F5344CB8AC3E}">
        <p14:creationId xmlns:p14="http://schemas.microsoft.com/office/powerpoint/2010/main" val="502886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95BA030-BB94-49B4-8F21-505D107A596D}"/>
              </a:ext>
            </a:extLst>
          </p:cNvPr>
          <p:cNvSpPr>
            <a:spLocks noGrp="1"/>
          </p:cNvSpPr>
          <p:nvPr>
            <p:ph type="title"/>
          </p:nvPr>
        </p:nvSpPr>
        <p:spPr>
          <a:xfrm>
            <a:off x="1988288" y="755337"/>
            <a:ext cx="8755912" cy="999035"/>
          </a:xfrm>
        </p:spPr>
        <p:txBody>
          <a:bodyPr>
            <a:normAutofit fontScale="90000"/>
          </a:bodyPr>
          <a:lstStyle/>
          <a:p>
            <a:r>
              <a:rPr lang="tr-TR" altLang="tr-TR" sz="3500" b="1" dirty="0">
                <a:solidFill>
                  <a:srgbClr val="3EA4B2"/>
                </a:solidFill>
                <a:latin typeface="Cambria" panose="02040503050406030204" pitchFamily="18" charset="0"/>
              </a:rPr>
              <a:t>Mesleki İlgi ve Yeteneklerin Keşfi</a:t>
            </a:r>
            <a:r>
              <a:rPr lang="tr-TR" altLang="tr-TR" sz="5400" b="1" dirty="0">
                <a:solidFill>
                  <a:srgbClr val="ED7D31"/>
                </a:solidFill>
                <a:latin typeface="Cambria" panose="02040503050406030204" pitchFamily="18" charset="0"/>
              </a:rPr>
              <a:t/>
            </a:r>
            <a:br>
              <a:rPr lang="tr-TR" altLang="tr-TR" sz="5400" b="1" dirty="0">
                <a:solidFill>
                  <a:srgbClr val="ED7D31"/>
                </a:solidFill>
                <a:latin typeface="Cambria" panose="02040503050406030204" pitchFamily="18" charset="0"/>
              </a:rPr>
            </a:br>
            <a:endParaRPr lang="tr-TR" dirty="0"/>
          </a:p>
        </p:txBody>
      </p:sp>
      <p:sp>
        <p:nvSpPr>
          <p:cNvPr id="3" name="İçerik Yer Tutucusu 2">
            <a:extLst>
              <a:ext uri="{FF2B5EF4-FFF2-40B4-BE49-F238E27FC236}">
                <a16:creationId xmlns:a16="http://schemas.microsoft.com/office/drawing/2014/main" xmlns="" id="{CA1E0C50-6C77-4171-898D-61D043979B15}"/>
              </a:ext>
            </a:extLst>
          </p:cNvPr>
          <p:cNvSpPr>
            <a:spLocks noGrp="1"/>
          </p:cNvSpPr>
          <p:nvPr>
            <p:ph idx="1"/>
          </p:nvPr>
        </p:nvSpPr>
        <p:spPr>
          <a:xfrm>
            <a:off x="1501207" y="2039084"/>
            <a:ext cx="4117715" cy="4023360"/>
          </a:xfrm>
        </p:spPr>
        <p:txBody>
          <a:bodyPr/>
          <a:lstStyle/>
          <a:p>
            <a:r>
              <a:rPr lang="tr-TR" sz="2400" dirty="0"/>
              <a:t>İlgilerinizi, yeteneklerinizi, mesleki değerlerinizi görmek, nasıl bir eğitim alacağınızı planlamak için </a:t>
            </a:r>
            <a:r>
              <a:rPr lang="tr-TR" altLang="tr-TR" sz="2400" kern="0" dirty="0">
                <a:solidFill>
                  <a:srgbClr val="000000"/>
                </a:solidFill>
                <a:cs typeface="Arial"/>
              </a:rPr>
              <a:t>Ulusal Mesleki Bilgi Sistemini </a:t>
            </a:r>
          </a:p>
          <a:p>
            <a:r>
              <a:rPr lang="tr-TR" altLang="tr-TR" sz="2400" kern="0" dirty="0">
                <a:solidFill>
                  <a:srgbClr val="000000"/>
                </a:solidFill>
                <a:cs typeface="Arial"/>
              </a:rPr>
              <a:t>( </a:t>
            </a:r>
            <a:r>
              <a:rPr lang="tr-TR" altLang="tr-TR" sz="2400" kern="0" dirty="0">
                <a:solidFill>
                  <a:srgbClr val="000000"/>
                </a:solidFill>
                <a:cs typeface="Arial"/>
                <a:hlinkClick r:id="rId2"/>
              </a:rPr>
              <a:t>http://mbs.meb.gov.tr/</a:t>
            </a:r>
            <a:r>
              <a:rPr lang="tr-TR" altLang="tr-TR" sz="2400" kern="0" dirty="0">
                <a:solidFill>
                  <a:srgbClr val="000000"/>
                </a:solidFill>
                <a:cs typeface="Arial"/>
              </a:rPr>
              <a:t> )</a:t>
            </a:r>
          </a:p>
          <a:p>
            <a:r>
              <a:rPr lang="tr-TR" altLang="tr-TR" sz="2400" kern="0" dirty="0">
                <a:solidFill>
                  <a:srgbClr val="000000"/>
                </a:solidFill>
                <a:cs typeface="Arial"/>
              </a:rPr>
              <a:t>inceleyebilirsiniz.</a:t>
            </a:r>
          </a:p>
          <a:p>
            <a:endParaRPr lang="tr-TR" dirty="0"/>
          </a:p>
        </p:txBody>
      </p:sp>
      <p:pic>
        <p:nvPicPr>
          <p:cNvPr id="4" name="Picture 2">
            <a:extLst>
              <a:ext uri="{FF2B5EF4-FFF2-40B4-BE49-F238E27FC236}">
                <a16:creationId xmlns:a16="http://schemas.microsoft.com/office/drawing/2014/main" xmlns="" id="{FDDF097A-A2AB-4591-BB9C-4534D7A94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878" t="7352" r="17468" b="4515"/>
          <a:stretch>
            <a:fillRect/>
          </a:stretch>
        </p:blipFill>
        <p:spPr bwMode="auto">
          <a:xfrm>
            <a:off x="6096001" y="1956350"/>
            <a:ext cx="4983126" cy="376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0940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EC0DBCA-CF22-45E3-869F-E1662E33AB7A}"/>
              </a:ext>
            </a:extLst>
          </p:cNvPr>
          <p:cNvSpPr>
            <a:spLocks noGrp="1"/>
          </p:cNvSpPr>
          <p:nvPr>
            <p:ph type="title"/>
          </p:nvPr>
        </p:nvSpPr>
        <p:spPr>
          <a:xfrm>
            <a:off x="998571" y="265043"/>
            <a:ext cx="10028583" cy="1355963"/>
          </a:xfrm>
        </p:spPr>
        <p:txBody>
          <a:bodyPr>
            <a:normAutofit/>
          </a:bodyPr>
          <a:lstStyle/>
          <a:p>
            <a:pPr algn="ctr"/>
            <a:r>
              <a:rPr lang="tr-TR" sz="3000" dirty="0">
                <a:solidFill>
                  <a:srgbClr val="3EA4B2"/>
                </a:solidFill>
              </a:rPr>
              <a:t>Mesleki ve teknik ortaöğretim genel müdürlüğü resmi web sitesi</a:t>
            </a:r>
            <a:br>
              <a:rPr lang="tr-TR" sz="3000" dirty="0">
                <a:solidFill>
                  <a:srgbClr val="3EA4B2"/>
                </a:solidFill>
              </a:rPr>
            </a:br>
            <a:r>
              <a:rPr lang="tr-TR" sz="3000" cap="none" dirty="0">
                <a:solidFill>
                  <a:srgbClr val="3EA4B2"/>
                </a:solidFill>
              </a:rPr>
              <a:t>https://mtegm.meb.gov.tr/</a:t>
            </a:r>
            <a:endParaRPr lang="tr-TR" sz="3000" dirty="0">
              <a:solidFill>
                <a:srgbClr val="3EA4B2"/>
              </a:solidFill>
            </a:endParaRPr>
          </a:p>
        </p:txBody>
      </p:sp>
      <p:pic>
        <p:nvPicPr>
          <p:cNvPr id="4" name="Resim 3">
            <a:extLst>
              <a:ext uri="{FF2B5EF4-FFF2-40B4-BE49-F238E27FC236}">
                <a16:creationId xmlns:a16="http://schemas.microsoft.com/office/drawing/2014/main" xmlns="" id="{70F72509-9080-413A-B77B-E6F97A0F5C23}"/>
              </a:ext>
            </a:extLst>
          </p:cNvPr>
          <p:cNvPicPr>
            <a:picLocks noChangeAspect="1"/>
          </p:cNvPicPr>
          <p:nvPr/>
        </p:nvPicPr>
        <p:blipFill>
          <a:blip r:embed="rId2"/>
          <a:stretch>
            <a:fillRect/>
          </a:stretch>
        </p:blipFill>
        <p:spPr>
          <a:xfrm>
            <a:off x="1390132" y="1383625"/>
            <a:ext cx="9224859" cy="5209332"/>
          </a:xfrm>
          <a:prstGeom prst="rect">
            <a:avLst/>
          </a:prstGeom>
        </p:spPr>
      </p:pic>
    </p:spTree>
    <p:extLst>
      <p:ext uri="{BB962C8B-B14F-4D97-AF65-F5344CB8AC3E}">
        <p14:creationId xmlns:p14="http://schemas.microsoft.com/office/powerpoint/2010/main" val="33421488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C67B3A2-B5E2-43AD-9752-3424DAE33608}"/>
              </a:ext>
            </a:extLst>
          </p:cNvPr>
          <p:cNvSpPr>
            <a:spLocks noGrp="1"/>
          </p:cNvSpPr>
          <p:nvPr>
            <p:ph type="title"/>
          </p:nvPr>
        </p:nvSpPr>
        <p:spPr>
          <a:xfrm>
            <a:off x="1024127" y="346677"/>
            <a:ext cx="9720072" cy="779758"/>
          </a:xfrm>
        </p:spPr>
        <p:txBody>
          <a:bodyPr>
            <a:noAutofit/>
          </a:bodyPr>
          <a:lstStyle/>
          <a:p>
            <a:pPr algn="ctr"/>
            <a:r>
              <a:rPr lang="tr-TR" sz="3000" dirty="0">
                <a:solidFill>
                  <a:srgbClr val="3EA4B2"/>
                </a:solidFill>
              </a:rPr>
              <a:t>Okulumuz resmi web sitesi</a:t>
            </a:r>
            <a:br>
              <a:rPr lang="tr-TR" sz="3000" dirty="0">
                <a:solidFill>
                  <a:srgbClr val="3EA4B2"/>
                </a:solidFill>
              </a:rPr>
            </a:br>
            <a:r>
              <a:rPr lang="tr-TR" sz="3000" cap="none" dirty="0">
                <a:solidFill>
                  <a:srgbClr val="3EA4B2"/>
                </a:solidFill>
              </a:rPr>
              <a:t>http://tctmtal.meb.k12.tr/tema/index.php</a:t>
            </a:r>
            <a:endParaRPr lang="tr-TR" sz="3000" dirty="0">
              <a:solidFill>
                <a:srgbClr val="3EA4B2"/>
              </a:solidFill>
            </a:endParaRPr>
          </a:p>
        </p:txBody>
      </p:sp>
      <p:pic>
        <p:nvPicPr>
          <p:cNvPr id="4" name="Resim 3">
            <a:extLst>
              <a:ext uri="{FF2B5EF4-FFF2-40B4-BE49-F238E27FC236}">
                <a16:creationId xmlns:a16="http://schemas.microsoft.com/office/drawing/2014/main" xmlns="" id="{2CAD09A3-E9A5-429B-A718-6A6E04D97499}"/>
              </a:ext>
            </a:extLst>
          </p:cNvPr>
          <p:cNvPicPr>
            <a:picLocks noChangeAspect="1"/>
          </p:cNvPicPr>
          <p:nvPr/>
        </p:nvPicPr>
        <p:blipFill>
          <a:blip r:embed="rId2"/>
          <a:stretch>
            <a:fillRect/>
          </a:stretch>
        </p:blipFill>
        <p:spPr>
          <a:xfrm>
            <a:off x="1300655" y="1369018"/>
            <a:ext cx="9720072" cy="5488982"/>
          </a:xfrm>
          <a:prstGeom prst="rect">
            <a:avLst/>
          </a:prstGeom>
        </p:spPr>
      </p:pic>
    </p:spTree>
    <p:extLst>
      <p:ext uri="{BB962C8B-B14F-4D97-AF65-F5344CB8AC3E}">
        <p14:creationId xmlns:p14="http://schemas.microsoft.com/office/powerpoint/2010/main" val="32199311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15815" y="273189"/>
            <a:ext cx="9720072" cy="1325049"/>
          </a:xfrm>
        </p:spPr>
        <p:txBody>
          <a:bodyPr>
            <a:normAutofit/>
          </a:bodyPr>
          <a:lstStyle/>
          <a:p>
            <a:pPr algn="ctr"/>
            <a:r>
              <a:rPr lang="tr-TR" sz="5500" dirty="0" smtClean="0">
                <a:solidFill>
                  <a:srgbClr val="0070C0"/>
                </a:solidFill>
              </a:rPr>
              <a:t>OKULUMUZ</a:t>
            </a:r>
            <a:endParaRPr lang="tr-TR" sz="5500" dirty="0">
              <a:solidFill>
                <a:srgbClr val="0070C0"/>
              </a:solidFill>
            </a:endParaRPr>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l="-248" t="9591" r="804" b="15931"/>
          <a:stretch/>
        </p:blipFill>
        <p:spPr>
          <a:xfrm>
            <a:off x="6724246" y="1753120"/>
            <a:ext cx="3332136" cy="4389120"/>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401" y="4006735"/>
            <a:ext cx="4724084" cy="2135506"/>
          </a:xfrm>
          <a:prstGeom prst="rect">
            <a:avLst/>
          </a:prstGeom>
        </p:spPr>
      </p:pic>
      <p:pic>
        <p:nvPicPr>
          <p:cNvPr id="5" name="Resim 4"/>
          <p:cNvPicPr>
            <a:picLocks noChangeAspect="1"/>
          </p:cNvPicPr>
          <p:nvPr/>
        </p:nvPicPr>
        <p:blipFill>
          <a:blip r:embed="rId4"/>
          <a:stretch>
            <a:fillRect/>
          </a:stretch>
        </p:blipFill>
        <p:spPr>
          <a:xfrm>
            <a:off x="1535401" y="1753120"/>
            <a:ext cx="4724084" cy="2001173"/>
          </a:xfrm>
          <a:prstGeom prst="rect">
            <a:avLst/>
          </a:prstGeom>
        </p:spPr>
      </p:pic>
    </p:spTree>
    <p:extLst>
      <p:ext uri="{BB962C8B-B14F-4D97-AF65-F5344CB8AC3E}">
        <p14:creationId xmlns:p14="http://schemas.microsoft.com/office/powerpoint/2010/main" val="46389183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34984" y="0"/>
            <a:ext cx="4145924" cy="1325563"/>
          </a:xfrm>
        </p:spPr>
        <p:txBody>
          <a:bodyPr/>
          <a:lstStyle/>
          <a:p>
            <a:pPr algn="ctr"/>
            <a:r>
              <a:rPr lang="tr-TR" dirty="0" smtClean="0">
                <a:solidFill>
                  <a:srgbClr val="0070C0"/>
                </a:solidFill>
              </a:rPr>
              <a:t>ANA BİNA</a:t>
            </a:r>
            <a:endParaRPr lang="tr-TR" dirty="0">
              <a:solidFill>
                <a:srgbClr val="0070C0"/>
              </a:solidFill>
            </a:endParaRPr>
          </a:p>
        </p:txBody>
      </p:sp>
      <p:pic>
        <p:nvPicPr>
          <p:cNvPr id="6" name="Resim 5">
            <a:extLst>
              <a:ext uri="{FF2B5EF4-FFF2-40B4-BE49-F238E27FC236}">
                <a16:creationId xmlns:a16="http://schemas.microsoft.com/office/drawing/2014/main" xmlns="" id="{DC98F765-B709-4F04-BD68-CA9DFD7032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824" y="1219545"/>
            <a:ext cx="4552122" cy="2663426"/>
          </a:xfrm>
          <a:prstGeom prst="rect">
            <a:avLst/>
          </a:prstGeom>
        </p:spPr>
      </p:pic>
      <p:pic>
        <p:nvPicPr>
          <p:cNvPr id="8" name="Resim 7">
            <a:extLst>
              <a:ext uri="{FF2B5EF4-FFF2-40B4-BE49-F238E27FC236}">
                <a16:creationId xmlns:a16="http://schemas.microsoft.com/office/drawing/2014/main" xmlns="" id="{AFDD1A19-8BA8-4353-911D-B68F6F5D67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4640" y="1219545"/>
            <a:ext cx="4552122" cy="2663426"/>
          </a:xfrm>
          <a:prstGeom prst="rect">
            <a:avLst/>
          </a:prstGeom>
        </p:spPr>
      </p:pic>
      <p:pic>
        <p:nvPicPr>
          <p:cNvPr id="10" name="Resim 9">
            <a:extLst>
              <a:ext uri="{FF2B5EF4-FFF2-40B4-BE49-F238E27FC236}">
                <a16:creationId xmlns:a16="http://schemas.microsoft.com/office/drawing/2014/main" xmlns="" id="{F7432BEE-4C76-4E29-9BE9-F7BAA2C4CE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825" y="4148035"/>
            <a:ext cx="4552122" cy="2333033"/>
          </a:xfrm>
          <a:prstGeom prst="rect">
            <a:avLst/>
          </a:prstGeom>
        </p:spPr>
      </p:pic>
      <p:pic>
        <p:nvPicPr>
          <p:cNvPr id="12" name="Resim 11">
            <a:extLst>
              <a:ext uri="{FF2B5EF4-FFF2-40B4-BE49-F238E27FC236}">
                <a16:creationId xmlns:a16="http://schemas.microsoft.com/office/drawing/2014/main" xmlns="" id="{0A568F83-5295-40D5-81E4-35452B927D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5677" y="4148035"/>
            <a:ext cx="4551086" cy="2333033"/>
          </a:xfrm>
          <a:prstGeom prst="rect">
            <a:avLst/>
          </a:prstGeom>
        </p:spPr>
      </p:pic>
    </p:spTree>
    <p:extLst>
      <p:ext uri="{BB962C8B-B14F-4D97-AF65-F5344CB8AC3E}">
        <p14:creationId xmlns:p14="http://schemas.microsoft.com/office/powerpoint/2010/main" val="25200421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B0937B7-C57A-424C-A31A-B020AE1158CC}"/>
              </a:ext>
            </a:extLst>
          </p:cNvPr>
          <p:cNvSpPr>
            <a:spLocks noGrp="1"/>
          </p:cNvSpPr>
          <p:nvPr>
            <p:ph type="title"/>
          </p:nvPr>
        </p:nvSpPr>
        <p:spPr>
          <a:xfrm>
            <a:off x="1024128" y="810336"/>
            <a:ext cx="10253472" cy="1064415"/>
          </a:xfrm>
        </p:spPr>
        <p:txBody>
          <a:bodyPr>
            <a:normAutofit/>
          </a:bodyPr>
          <a:lstStyle/>
          <a:p>
            <a:pPr algn="ctr"/>
            <a:r>
              <a:rPr lang="tr-TR" altLang="tr-TR" sz="3500" b="1" dirty="0">
                <a:solidFill>
                  <a:srgbClr val="3EA4B2"/>
                </a:solidFill>
                <a:latin typeface="Cambria" panose="02040503050406030204" pitchFamily="18" charset="0"/>
              </a:rPr>
              <a:t>M</a:t>
            </a:r>
            <a:r>
              <a:rPr lang="tr-TR" altLang="tr-TR" sz="3500" b="1" dirty="0">
                <a:solidFill>
                  <a:srgbClr val="41AF9D"/>
                </a:solidFill>
                <a:latin typeface="Cambria" panose="02040503050406030204" pitchFamily="18" charset="0"/>
              </a:rPr>
              <a:t>esle</a:t>
            </a:r>
            <a:r>
              <a:rPr lang="tr-TR" altLang="tr-TR" sz="3500" b="1" dirty="0">
                <a:solidFill>
                  <a:srgbClr val="3EA4B2"/>
                </a:solidFill>
                <a:latin typeface="Cambria" panose="02040503050406030204" pitchFamily="18" charset="0"/>
              </a:rPr>
              <a:t>ki ve Teknik Eğitimin Öncelikleri</a:t>
            </a:r>
            <a:r>
              <a:rPr lang="tr-TR" altLang="tr-TR" sz="3500" b="1" dirty="0">
                <a:solidFill>
                  <a:schemeClr val="accent2"/>
                </a:solidFill>
                <a:latin typeface="Cambria" panose="02040503050406030204" pitchFamily="18" charset="0"/>
              </a:rPr>
              <a:t/>
            </a:r>
            <a:br>
              <a:rPr lang="tr-TR" altLang="tr-TR" sz="3500" b="1" dirty="0">
                <a:solidFill>
                  <a:schemeClr val="accent2"/>
                </a:solidFill>
                <a:latin typeface="Cambria" panose="02040503050406030204" pitchFamily="18" charset="0"/>
              </a:rPr>
            </a:br>
            <a:endParaRPr lang="tr-TR" sz="3500" dirty="0"/>
          </a:p>
        </p:txBody>
      </p:sp>
      <p:sp>
        <p:nvSpPr>
          <p:cNvPr id="3" name="İçerik Yer Tutucusu 2">
            <a:extLst>
              <a:ext uri="{FF2B5EF4-FFF2-40B4-BE49-F238E27FC236}">
                <a16:creationId xmlns:a16="http://schemas.microsoft.com/office/drawing/2014/main" xmlns="" id="{70FD3D74-8F23-43D1-936C-7B49A0C012F5}"/>
              </a:ext>
            </a:extLst>
          </p:cNvPr>
          <p:cNvSpPr>
            <a:spLocks noGrp="1"/>
          </p:cNvSpPr>
          <p:nvPr>
            <p:ph idx="1"/>
          </p:nvPr>
        </p:nvSpPr>
        <p:spPr>
          <a:xfrm>
            <a:off x="914400" y="1874751"/>
            <a:ext cx="5126737" cy="4023360"/>
          </a:xfrm>
        </p:spPr>
        <p:txBody>
          <a:bodyPr>
            <a:normAutofit fontScale="92500" lnSpcReduction="20000"/>
          </a:bodyPr>
          <a:lstStyle/>
          <a:p>
            <a:pPr marL="533400" lvl="1" indent="-533400" fontAlgn="auto">
              <a:lnSpc>
                <a:spcPct val="150000"/>
              </a:lnSpc>
              <a:spcBef>
                <a:spcPts val="0"/>
              </a:spcBef>
              <a:spcAft>
                <a:spcPts val="0"/>
              </a:spcAft>
              <a:buFont typeface="Arial" panose="020B0604020202020204" pitchFamily="34" charset="0"/>
              <a:buChar char="•"/>
              <a:defRPr/>
            </a:pPr>
            <a:r>
              <a:rPr lang="tr-TR" sz="2000" dirty="0">
                <a:latin typeface="Cambria" pitchFamily="18" charset="0"/>
              </a:rPr>
              <a:t>Öğrencileri Millî kültürümüzün temeli olan </a:t>
            </a:r>
            <a:r>
              <a:rPr lang="tr-TR" sz="2000" b="1" dirty="0">
                <a:latin typeface="Cambria" pitchFamily="18" charset="0"/>
              </a:rPr>
              <a:t>ahilik anlayışıyla </a:t>
            </a:r>
            <a:r>
              <a:rPr lang="tr-TR" sz="2000" dirty="0">
                <a:latin typeface="Cambria" pitchFamily="18" charset="0"/>
              </a:rPr>
              <a:t>yetiştirmek,</a:t>
            </a:r>
          </a:p>
          <a:p>
            <a:pPr marL="533400" lvl="1" indent="-533400" fontAlgn="auto">
              <a:lnSpc>
                <a:spcPct val="150000"/>
              </a:lnSpc>
              <a:spcBef>
                <a:spcPts val="0"/>
              </a:spcBef>
              <a:spcAft>
                <a:spcPts val="0"/>
              </a:spcAft>
              <a:buFont typeface="Arial" panose="020B0604020202020204" pitchFamily="34" charset="0"/>
              <a:buChar char="•"/>
              <a:defRPr/>
            </a:pPr>
            <a:r>
              <a:rPr lang="tr-TR" sz="2000" dirty="0">
                <a:latin typeface="Cambria" pitchFamily="18" charset="0"/>
              </a:rPr>
              <a:t>İhtiyaç doğrultusunda </a:t>
            </a:r>
            <a:r>
              <a:rPr lang="tr-TR" sz="2000" b="1" dirty="0">
                <a:latin typeface="Cambria" pitchFamily="18" charset="0"/>
              </a:rPr>
              <a:t>nitelikli iş gücü </a:t>
            </a:r>
            <a:r>
              <a:rPr lang="tr-TR" sz="2000" dirty="0">
                <a:latin typeface="Cambria" pitchFamily="18" charset="0"/>
              </a:rPr>
              <a:t>yetiştirmek, </a:t>
            </a:r>
          </a:p>
          <a:p>
            <a:pPr marL="533400" lvl="1" indent="-533400" fontAlgn="auto">
              <a:lnSpc>
                <a:spcPct val="150000"/>
              </a:lnSpc>
              <a:spcBef>
                <a:spcPts val="0"/>
              </a:spcBef>
              <a:spcAft>
                <a:spcPts val="0"/>
              </a:spcAft>
              <a:buFont typeface="Arial" panose="020B0604020202020204" pitchFamily="34" charset="0"/>
              <a:buChar char="•"/>
              <a:defRPr/>
            </a:pPr>
            <a:r>
              <a:rPr lang="tr-TR" sz="2000" dirty="0">
                <a:latin typeface="Cambria" pitchFamily="18" charset="0"/>
              </a:rPr>
              <a:t>Mesleki ve teknik eğitimi </a:t>
            </a:r>
            <a:r>
              <a:rPr lang="tr-TR" sz="2000" b="1" dirty="0">
                <a:latin typeface="Cambria" pitchFamily="18" charset="0"/>
              </a:rPr>
              <a:t>katılımcı bir anlayışla </a:t>
            </a:r>
            <a:r>
              <a:rPr lang="tr-TR" sz="2000" dirty="0">
                <a:latin typeface="Cambria" pitchFamily="18" charset="0"/>
              </a:rPr>
              <a:t>yönetmek, </a:t>
            </a:r>
          </a:p>
          <a:p>
            <a:pPr marL="533400" lvl="1" indent="-533400" fontAlgn="auto">
              <a:lnSpc>
                <a:spcPct val="150000"/>
              </a:lnSpc>
              <a:spcBef>
                <a:spcPts val="0"/>
              </a:spcBef>
              <a:spcAft>
                <a:spcPts val="0"/>
              </a:spcAft>
              <a:buFont typeface="Arial" panose="020B0604020202020204" pitchFamily="34" charset="0"/>
              <a:buChar char="•"/>
              <a:defRPr/>
            </a:pPr>
            <a:r>
              <a:rPr lang="tr-TR" sz="2000" dirty="0">
                <a:latin typeface="Cambria" pitchFamily="18" charset="0"/>
              </a:rPr>
              <a:t>Mezunların </a:t>
            </a:r>
            <a:r>
              <a:rPr lang="tr-TR" sz="2000" b="1" dirty="0">
                <a:latin typeface="Cambria" pitchFamily="18" charset="0"/>
              </a:rPr>
              <a:t>üretime katılacak şekilde yetişmesini </a:t>
            </a:r>
            <a:r>
              <a:rPr lang="tr-TR" sz="2000" dirty="0">
                <a:latin typeface="Cambria" pitchFamily="18" charset="0"/>
              </a:rPr>
              <a:t>sağlamak,</a:t>
            </a:r>
          </a:p>
          <a:p>
            <a:pPr marL="533400" lvl="1" indent="-533400" fontAlgn="auto">
              <a:lnSpc>
                <a:spcPct val="150000"/>
              </a:lnSpc>
              <a:spcBef>
                <a:spcPts val="0"/>
              </a:spcBef>
              <a:spcAft>
                <a:spcPts val="0"/>
              </a:spcAft>
              <a:buFont typeface="Arial" panose="020B0604020202020204" pitchFamily="34" charset="0"/>
              <a:buChar char="•"/>
              <a:defRPr/>
            </a:pPr>
            <a:r>
              <a:rPr lang="tr-TR" sz="2000" dirty="0">
                <a:latin typeface="Cambria" pitchFamily="18" charset="0"/>
              </a:rPr>
              <a:t>Mesleki ve teknik eğitim sistemini sürekli </a:t>
            </a:r>
            <a:r>
              <a:rPr lang="tr-TR" sz="2000" b="1" dirty="0">
                <a:latin typeface="Cambria" pitchFamily="18" charset="0"/>
              </a:rPr>
              <a:t>geliştirmek ve kalitesini yükseltmek,</a:t>
            </a:r>
          </a:p>
          <a:p>
            <a:pPr fontAlgn="auto">
              <a:spcBef>
                <a:spcPts val="0"/>
              </a:spcBef>
              <a:spcAft>
                <a:spcPts val="0"/>
              </a:spcAft>
              <a:defRPr/>
            </a:pPr>
            <a:endParaRPr lang="tr-TR" dirty="0"/>
          </a:p>
          <a:p>
            <a:pPr marL="285750" indent="-285750" fontAlgn="auto">
              <a:spcBef>
                <a:spcPts val="0"/>
              </a:spcBef>
              <a:spcAft>
                <a:spcPts val="0"/>
              </a:spcAft>
              <a:buFont typeface="Arial" panose="020B0604020202020204" pitchFamily="34" charset="0"/>
              <a:buChar char="•"/>
              <a:defRPr/>
            </a:pPr>
            <a:endParaRPr lang="tr-TR" dirty="0"/>
          </a:p>
          <a:p>
            <a:pPr marL="285750" indent="-285750" fontAlgn="auto">
              <a:spcBef>
                <a:spcPts val="0"/>
              </a:spcBef>
              <a:spcAft>
                <a:spcPts val="0"/>
              </a:spcAft>
              <a:buFont typeface="Arial" panose="020B0604020202020204" pitchFamily="34" charset="0"/>
              <a:buChar char="•"/>
              <a:defRPr/>
            </a:pPr>
            <a:endParaRPr lang="tr-TR" dirty="0"/>
          </a:p>
          <a:p>
            <a:endParaRPr lang="tr-TR" dirty="0"/>
          </a:p>
        </p:txBody>
      </p:sp>
      <p:pic>
        <p:nvPicPr>
          <p:cNvPr id="5" name="Resim 4">
            <a:extLst>
              <a:ext uri="{FF2B5EF4-FFF2-40B4-BE49-F238E27FC236}">
                <a16:creationId xmlns:a16="http://schemas.microsoft.com/office/drawing/2014/main" xmlns="" id="{10B880DF-6DCA-427D-B1DC-6F4075071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2346" y="2317685"/>
            <a:ext cx="4273211" cy="2830374"/>
          </a:xfrm>
          <a:prstGeom prst="rect">
            <a:avLst/>
          </a:prstGeom>
        </p:spPr>
      </p:pic>
    </p:spTree>
    <p:extLst>
      <p:ext uri="{BB962C8B-B14F-4D97-AF65-F5344CB8AC3E}">
        <p14:creationId xmlns:p14="http://schemas.microsoft.com/office/powerpoint/2010/main" val="338218783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4956" y="222921"/>
            <a:ext cx="9720072" cy="1123742"/>
          </a:xfrm>
        </p:spPr>
        <p:txBody>
          <a:bodyPr/>
          <a:lstStyle/>
          <a:p>
            <a:pPr algn="ctr"/>
            <a:r>
              <a:rPr lang="tr-TR" dirty="0" smtClean="0">
                <a:solidFill>
                  <a:srgbClr val="0070C0"/>
                </a:solidFill>
              </a:rPr>
              <a:t>Ana bina</a:t>
            </a:r>
            <a:endParaRPr lang="tr-TR" dirty="0">
              <a:solidFill>
                <a:srgbClr val="0070C0"/>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0718" y="3914602"/>
            <a:ext cx="4397432" cy="2170908"/>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3912" y="1449878"/>
            <a:ext cx="4531753" cy="2203565"/>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0718" y="1449878"/>
            <a:ext cx="4397432" cy="2190390"/>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3911" y="3914602"/>
            <a:ext cx="4531753" cy="2125301"/>
          </a:xfrm>
          <a:prstGeom prst="rect">
            <a:avLst/>
          </a:prstGeom>
        </p:spPr>
      </p:pic>
    </p:spTree>
    <p:extLst>
      <p:ext uri="{BB962C8B-B14F-4D97-AF65-F5344CB8AC3E}">
        <p14:creationId xmlns:p14="http://schemas.microsoft.com/office/powerpoint/2010/main" val="32867753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024128" y="585216"/>
            <a:ext cx="10289494" cy="919388"/>
          </a:xfrm>
        </p:spPr>
        <p:txBody>
          <a:bodyPr>
            <a:noAutofit/>
          </a:bodyPr>
          <a:lstStyle/>
          <a:p>
            <a:pPr algn="ctr"/>
            <a:r>
              <a:rPr lang="tr-TR" sz="3500" dirty="0" smtClean="0">
                <a:solidFill>
                  <a:srgbClr val="0070C0"/>
                </a:solidFill>
              </a:rPr>
              <a:t>Atölye SINIFLARI –  </a:t>
            </a:r>
            <a:r>
              <a:rPr lang="tr-TR" sz="3500" cap="none" dirty="0">
                <a:solidFill>
                  <a:srgbClr val="0070C0"/>
                </a:solidFill>
              </a:rPr>
              <a:t>İ</a:t>
            </a:r>
            <a:r>
              <a:rPr lang="tr-TR" sz="3500" cap="none" dirty="0" smtClean="0">
                <a:solidFill>
                  <a:srgbClr val="0070C0"/>
                </a:solidFill>
              </a:rPr>
              <a:t>malat ve Kalıp , Yüzey İşlemleri, CNC </a:t>
            </a:r>
            <a:endParaRPr lang="tr-TR" sz="3500" cap="none" dirty="0">
              <a:solidFill>
                <a:srgbClr val="0070C0"/>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1475" y="1670167"/>
            <a:ext cx="4305993" cy="2093789"/>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1834" y="1670167"/>
            <a:ext cx="4482366" cy="2096689"/>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1475" y="4032476"/>
            <a:ext cx="4305994" cy="2378133"/>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1835" y="4032477"/>
            <a:ext cx="4482365" cy="2378133"/>
          </a:xfrm>
          <a:prstGeom prst="rect">
            <a:avLst/>
          </a:prstGeom>
        </p:spPr>
      </p:pic>
    </p:spTree>
    <p:extLst>
      <p:ext uri="{BB962C8B-B14F-4D97-AF65-F5344CB8AC3E}">
        <p14:creationId xmlns:p14="http://schemas.microsoft.com/office/powerpoint/2010/main" val="16818257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6210" y="443901"/>
            <a:ext cx="10079182" cy="1584406"/>
          </a:xfrm>
        </p:spPr>
        <p:txBody>
          <a:bodyPr>
            <a:normAutofit fontScale="90000"/>
          </a:bodyPr>
          <a:lstStyle/>
          <a:p>
            <a:pPr algn="ctr"/>
            <a:r>
              <a:rPr lang="tr-TR" sz="3900" dirty="0" smtClean="0">
                <a:solidFill>
                  <a:srgbClr val="0070C0"/>
                </a:solidFill>
              </a:rPr>
              <a:t>Teknik resim </a:t>
            </a:r>
            <a:r>
              <a:rPr lang="tr-TR" sz="3900" dirty="0" err="1" smtClean="0">
                <a:solidFill>
                  <a:srgbClr val="0070C0"/>
                </a:solidFill>
              </a:rPr>
              <a:t>sınıfI</a:t>
            </a:r>
            <a:r>
              <a:rPr lang="tr-TR" sz="3900" dirty="0" smtClean="0">
                <a:solidFill>
                  <a:srgbClr val="0070C0"/>
                </a:solidFill>
              </a:rPr>
              <a:t> – Bilgisayar Destekli Çizim Laboratuvarı- SİMİLASYON </a:t>
            </a:r>
            <a:r>
              <a:rPr lang="tr-TR" sz="3900" dirty="0" err="1" smtClean="0">
                <a:solidFill>
                  <a:srgbClr val="0070C0"/>
                </a:solidFill>
              </a:rPr>
              <a:t>lABORATUVARI</a:t>
            </a:r>
            <a:r>
              <a:rPr lang="tr-TR" dirty="0" smtClean="0">
                <a:solidFill>
                  <a:srgbClr val="0070C0"/>
                </a:solidFill>
              </a:rPr>
              <a:t/>
            </a:r>
            <a:br>
              <a:rPr lang="tr-TR" dirty="0" smtClean="0">
                <a:solidFill>
                  <a:srgbClr val="0070C0"/>
                </a:solidFill>
              </a:rPr>
            </a:br>
            <a:endParaRPr lang="tr-TR" dirty="0">
              <a:solidFill>
                <a:srgbClr val="0070C0"/>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4142" y="1698720"/>
            <a:ext cx="4294876" cy="2088383"/>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4142" y="4147743"/>
            <a:ext cx="4294877" cy="208677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7784" y="1698720"/>
            <a:ext cx="2776601" cy="4535799"/>
          </a:xfrm>
          <a:prstGeom prst="rect">
            <a:avLst/>
          </a:prstGeom>
        </p:spPr>
      </p:pic>
    </p:spTree>
    <p:extLst>
      <p:ext uri="{BB962C8B-B14F-4D97-AF65-F5344CB8AC3E}">
        <p14:creationId xmlns:p14="http://schemas.microsoft.com/office/powerpoint/2010/main" val="17356781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90F2A9C-5C7B-4F14-B8A1-BB102813F75C}"/>
              </a:ext>
            </a:extLst>
          </p:cNvPr>
          <p:cNvSpPr>
            <a:spLocks noGrp="1"/>
          </p:cNvSpPr>
          <p:nvPr>
            <p:ph type="ctrTitle"/>
          </p:nvPr>
        </p:nvSpPr>
        <p:spPr/>
        <p:txBody>
          <a:bodyPr/>
          <a:lstStyle/>
          <a:p>
            <a:pPr algn="ctr"/>
            <a:r>
              <a:rPr lang="tr-TR" dirty="0" smtClean="0"/>
              <a:t>Başarılar dileriz</a:t>
            </a:r>
            <a:endParaRPr lang="tr-TR" dirty="0"/>
          </a:p>
        </p:txBody>
      </p:sp>
      <p:sp>
        <p:nvSpPr>
          <p:cNvPr id="4" name="Alt Başlık 3"/>
          <p:cNvSpPr>
            <a:spLocks noGrp="1"/>
          </p:cNvSpPr>
          <p:nvPr>
            <p:ph type="subTitle" idx="1"/>
          </p:nvPr>
        </p:nvSpPr>
        <p:spPr/>
        <p:txBody>
          <a:bodyPr/>
          <a:lstStyle/>
          <a:p>
            <a:pPr algn="r"/>
            <a:r>
              <a:rPr lang="tr-TR" dirty="0" smtClean="0"/>
              <a:t>2022-2023</a:t>
            </a:r>
            <a:endParaRPr lang="tr-TR" dirty="0"/>
          </a:p>
        </p:txBody>
      </p:sp>
    </p:spTree>
    <p:extLst>
      <p:ext uri="{BB962C8B-B14F-4D97-AF65-F5344CB8AC3E}">
        <p14:creationId xmlns:p14="http://schemas.microsoft.com/office/powerpoint/2010/main" val="24152601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46B5A6E-B8F5-4E37-8D6B-0336EB98CD4F}"/>
              </a:ext>
            </a:extLst>
          </p:cNvPr>
          <p:cNvSpPr>
            <a:spLocks noGrp="1"/>
          </p:cNvSpPr>
          <p:nvPr>
            <p:ph type="title"/>
          </p:nvPr>
        </p:nvSpPr>
        <p:spPr/>
        <p:txBody>
          <a:bodyPr/>
          <a:lstStyle/>
          <a:p>
            <a:pPr algn="ctr"/>
            <a:r>
              <a:rPr lang="tr-TR" dirty="0">
                <a:solidFill>
                  <a:srgbClr val="3EA4B2"/>
                </a:solidFill>
              </a:rPr>
              <a:t>Tematik lise nedir?</a:t>
            </a:r>
          </a:p>
        </p:txBody>
      </p:sp>
      <p:sp>
        <p:nvSpPr>
          <p:cNvPr id="3" name="İçerik Yer Tutucusu 2">
            <a:extLst>
              <a:ext uri="{FF2B5EF4-FFF2-40B4-BE49-F238E27FC236}">
                <a16:creationId xmlns:a16="http://schemas.microsoft.com/office/drawing/2014/main" xmlns="" id="{D77953BF-0114-4876-B21F-6D029031D5EF}"/>
              </a:ext>
            </a:extLst>
          </p:cNvPr>
          <p:cNvSpPr>
            <a:spLocks noGrp="1"/>
          </p:cNvSpPr>
          <p:nvPr>
            <p:ph idx="1"/>
          </p:nvPr>
        </p:nvSpPr>
        <p:spPr>
          <a:xfrm>
            <a:off x="1024128" y="2285999"/>
            <a:ext cx="5217646" cy="3306417"/>
          </a:xfrm>
        </p:spPr>
        <p:txBody>
          <a:bodyPr>
            <a:normAutofit/>
          </a:bodyPr>
          <a:lstStyle/>
          <a:p>
            <a:pPr algn="just"/>
            <a:r>
              <a:rPr lang="tr-TR" dirty="0"/>
              <a:t>           Tematik Liseler; belirli bir meslek alanında ve birbirini tamamlayan en fazla üç dalda program uygulayan Mesleki ve Teknik Anadolu </a:t>
            </a:r>
            <a:r>
              <a:rPr lang="tr-TR" dirty="0" smtClean="0"/>
              <a:t>Liseleridir.</a:t>
            </a:r>
            <a:endParaRPr lang="tr-TR" dirty="0"/>
          </a:p>
          <a:p>
            <a:endParaRPr lang="tr-TR" dirty="0"/>
          </a:p>
          <a:p>
            <a:pPr>
              <a:buFont typeface="Wingdings" panose="05000000000000000000" pitchFamily="2" charset="2"/>
              <a:buChar char="Ø"/>
            </a:pPr>
            <a:r>
              <a:rPr lang="tr-TR" dirty="0"/>
              <a:t>          Makine ve Tasarım Teknolojisi Alanı</a:t>
            </a:r>
          </a:p>
          <a:p>
            <a:r>
              <a:rPr lang="tr-TR" dirty="0"/>
              <a:t>            Tıbbi Cihaz Üretimi Dalı</a:t>
            </a:r>
          </a:p>
          <a:p>
            <a:endParaRPr lang="tr-TR" dirty="0"/>
          </a:p>
        </p:txBody>
      </p:sp>
      <p:pic>
        <p:nvPicPr>
          <p:cNvPr id="6" name="Resim 5">
            <a:extLst>
              <a:ext uri="{FF2B5EF4-FFF2-40B4-BE49-F238E27FC236}">
                <a16:creationId xmlns:a16="http://schemas.microsoft.com/office/drawing/2014/main" xmlns="" id="{6A2EEFFE-1DCB-4192-B3BD-0CBC831E7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9680" y="2398959"/>
            <a:ext cx="4284336" cy="2410653"/>
          </a:xfrm>
          <a:prstGeom prst="rect">
            <a:avLst/>
          </a:prstGeom>
        </p:spPr>
      </p:pic>
    </p:spTree>
    <p:extLst>
      <p:ext uri="{BB962C8B-B14F-4D97-AF65-F5344CB8AC3E}">
        <p14:creationId xmlns:p14="http://schemas.microsoft.com/office/powerpoint/2010/main" val="11067005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79CBAD8-B0DD-4F2A-8DFF-100B514EE836}"/>
              </a:ext>
            </a:extLst>
          </p:cNvPr>
          <p:cNvSpPr>
            <a:spLocks noGrp="1"/>
          </p:cNvSpPr>
          <p:nvPr>
            <p:ph type="title"/>
          </p:nvPr>
        </p:nvSpPr>
        <p:spPr>
          <a:xfrm>
            <a:off x="1024128" y="585216"/>
            <a:ext cx="10081194" cy="1499616"/>
          </a:xfrm>
        </p:spPr>
        <p:txBody>
          <a:bodyPr>
            <a:normAutofit fontScale="90000"/>
          </a:bodyPr>
          <a:lstStyle/>
          <a:p>
            <a:pPr algn="ctr"/>
            <a:r>
              <a:rPr lang="tr-TR" altLang="tr-TR" sz="4400" b="1" dirty="0">
                <a:solidFill>
                  <a:srgbClr val="3EA4B2"/>
                </a:solidFill>
                <a:latin typeface="Cambria" panose="02040503050406030204" pitchFamily="18" charset="0"/>
              </a:rPr>
              <a:t>Tematik Mesleki ve Teknik  Anadolu Liseleri</a:t>
            </a:r>
            <a:r>
              <a:rPr lang="tr-TR" altLang="tr-TR" sz="5400" b="1" dirty="0">
                <a:solidFill>
                  <a:srgbClr val="ED7D31"/>
                </a:solidFill>
                <a:latin typeface="Cambria" panose="02040503050406030204" pitchFamily="18" charset="0"/>
              </a:rPr>
              <a:t/>
            </a:r>
            <a:br>
              <a:rPr lang="tr-TR" altLang="tr-TR" sz="5400" b="1" dirty="0">
                <a:solidFill>
                  <a:srgbClr val="ED7D31"/>
                </a:solidFill>
                <a:latin typeface="Cambria" panose="02040503050406030204" pitchFamily="18" charset="0"/>
              </a:rPr>
            </a:br>
            <a:endParaRPr lang="tr-TR" dirty="0"/>
          </a:p>
        </p:txBody>
      </p:sp>
      <p:sp>
        <p:nvSpPr>
          <p:cNvPr id="3" name="İçerik Yer Tutucusu 2">
            <a:extLst>
              <a:ext uri="{FF2B5EF4-FFF2-40B4-BE49-F238E27FC236}">
                <a16:creationId xmlns:a16="http://schemas.microsoft.com/office/drawing/2014/main" xmlns="" id="{1340A266-F846-461F-ABC5-BA4B5828BBA6}"/>
              </a:ext>
            </a:extLst>
          </p:cNvPr>
          <p:cNvSpPr>
            <a:spLocks noGrp="1"/>
          </p:cNvSpPr>
          <p:nvPr>
            <p:ph idx="1"/>
          </p:nvPr>
        </p:nvSpPr>
        <p:spPr>
          <a:xfrm>
            <a:off x="1024128" y="1868557"/>
            <a:ext cx="5628463" cy="4440803"/>
          </a:xfrm>
        </p:spPr>
        <p:txBody>
          <a:bodyPr>
            <a:normAutofit/>
          </a:bodyPr>
          <a:lstStyle/>
          <a:p>
            <a:pPr marL="0" indent="0" algn="just">
              <a:spcBef>
                <a:spcPts val="600"/>
              </a:spcBef>
              <a:spcAft>
                <a:spcPts val="600"/>
              </a:spcAft>
              <a:buFontTx/>
              <a:buNone/>
              <a:defRPr/>
            </a:pPr>
            <a:r>
              <a:rPr lang="tr-TR" altLang="tr-TR" sz="2400" dirty="0"/>
              <a:t>Tematik M</a:t>
            </a:r>
            <a:r>
              <a:rPr lang="tr-TR" altLang="tr-TR" sz="2400" dirty="0" smtClean="0"/>
              <a:t>esleki </a:t>
            </a:r>
            <a:r>
              <a:rPr lang="tr-TR" altLang="tr-TR" sz="2400" dirty="0"/>
              <a:t>ve </a:t>
            </a:r>
            <a:r>
              <a:rPr lang="tr-TR" altLang="tr-TR" sz="2400" dirty="0" smtClean="0"/>
              <a:t>Teknik </a:t>
            </a:r>
            <a:r>
              <a:rPr lang="tr-TR" altLang="tr-TR" sz="2400" dirty="0"/>
              <a:t>Anadolu liseleri; </a:t>
            </a:r>
          </a:p>
          <a:p>
            <a:pPr algn="just">
              <a:spcBef>
                <a:spcPts val="600"/>
              </a:spcBef>
              <a:spcAft>
                <a:spcPts val="600"/>
              </a:spcAft>
              <a:buFont typeface="Wingdings" panose="05000000000000000000" pitchFamily="2" charset="2"/>
              <a:buChar char="ü"/>
              <a:defRPr/>
            </a:pPr>
            <a:r>
              <a:rPr lang="tr-TR" altLang="tr-TR" sz="2400" dirty="0"/>
              <a:t>s</a:t>
            </a:r>
            <a:r>
              <a:rPr lang="tr-TR" sz="2400" dirty="0"/>
              <a:t>ektörlerin yoğunlaştığı bölgelerde, </a:t>
            </a:r>
          </a:p>
          <a:p>
            <a:pPr algn="just">
              <a:spcBef>
                <a:spcPts val="600"/>
              </a:spcBef>
              <a:spcAft>
                <a:spcPts val="600"/>
              </a:spcAft>
              <a:buFont typeface="Wingdings" panose="05000000000000000000" pitchFamily="2" charset="2"/>
              <a:buChar char="ü"/>
              <a:defRPr/>
            </a:pPr>
            <a:r>
              <a:rPr lang="tr-TR" sz="2400" dirty="0"/>
              <a:t>talep edilen nitelikli iş gücünü yetiştiren, </a:t>
            </a:r>
          </a:p>
          <a:p>
            <a:pPr algn="just">
              <a:spcBef>
                <a:spcPts val="600"/>
              </a:spcBef>
              <a:spcAft>
                <a:spcPts val="600"/>
              </a:spcAft>
              <a:buFont typeface="Wingdings" panose="05000000000000000000" pitchFamily="2" charset="2"/>
              <a:buChar char="ü"/>
              <a:defRPr/>
            </a:pPr>
            <a:r>
              <a:rPr lang="tr-TR" sz="2400" dirty="0"/>
              <a:t>mesleki ve teknik eğitimde toplumsal algıyı olumlu yönde geliştiren,</a:t>
            </a:r>
          </a:p>
          <a:p>
            <a:pPr algn="just">
              <a:spcBef>
                <a:spcPts val="600"/>
              </a:spcBef>
              <a:spcAft>
                <a:spcPts val="600"/>
              </a:spcAft>
              <a:buFont typeface="Wingdings" panose="05000000000000000000" pitchFamily="2" charset="2"/>
              <a:buChar char="ü"/>
              <a:defRPr/>
            </a:pPr>
            <a:r>
              <a:rPr lang="tr-TR" sz="2400" dirty="0"/>
              <a:t> </a:t>
            </a:r>
            <a:r>
              <a:rPr lang="tr-TR" sz="2400" dirty="0" err="1"/>
              <a:t>inovasyona</a:t>
            </a:r>
            <a:r>
              <a:rPr lang="tr-TR" sz="2400" dirty="0"/>
              <a:t> açık, rekabetçi, girişimci, üretken bireyler yetiştiren, </a:t>
            </a:r>
          </a:p>
          <a:p>
            <a:pPr algn="just">
              <a:spcBef>
                <a:spcPts val="600"/>
              </a:spcBef>
              <a:spcAft>
                <a:spcPts val="600"/>
              </a:spcAft>
              <a:buFont typeface="Wingdings" panose="05000000000000000000" pitchFamily="2" charset="2"/>
              <a:buChar char="ü"/>
              <a:defRPr/>
            </a:pPr>
            <a:r>
              <a:rPr lang="tr-TR" sz="2400" dirty="0"/>
              <a:t>belirli bir alanda markalaşmış ve denenmek ve geliştirilmek üzere özel proje uygulayan okul/kurumlardır.</a:t>
            </a:r>
            <a:endParaRPr lang="tr-TR" altLang="tr-TR" sz="2400" kern="0" dirty="0">
              <a:solidFill>
                <a:srgbClr val="000000"/>
              </a:solidFill>
              <a:cs typeface="Arial"/>
            </a:endParaRPr>
          </a:p>
          <a:p>
            <a:pPr algn="just"/>
            <a:endParaRPr lang="tr-TR" dirty="0"/>
          </a:p>
        </p:txBody>
      </p:sp>
      <p:pic>
        <p:nvPicPr>
          <p:cNvPr id="6" name="Resim 5">
            <a:extLst>
              <a:ext uri="{FF2B5EF4-FFF2-40B4-BE49-F238E27FC236}">
                <a16:creationId xmlns:a16="http://schemas.microsoft.com/office/drawing/2014/main" xmlns="" id="{E005F307-EFFE-4205-86B6-163C18B00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960" y="2217354"/>
            <a:ext cx="3375992" cy="3375992"/>
          </a:xfrm>
          <a:prstGeom prst="rect">
            <a:avLst/>
          </a:prstGeom>
        </p:spPr>
      </p:pic>
    </p:spTree>
    <p:extLst>
      <p:ext uri="{BB962C8B-B14F-4D97-AF65-F5344CB8AC3E}">
        <p14:creationId xmlns:p14="http://schemas.microsoft.com/office/powerpoint/2010/main" val="18349727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F067CA3-B63B-4156-9955-ED7214CB3502}"/>
              </a:ext>
            </a:extLst>
          </p:cNvPr>
          <p:cNvSpPr>
            <a:spLocks noGrp="1"/>
          </p:cNvSpPr>
          <p:nvPr>
            <p:ph type="title"/>
          </p:nvPr>
        </p:nvSpPr>
        <p:spPr>
          <a:xfrm>
            <a:off x="1024127" y="478890"/>
            <a:ext cx="9720072" cy="1499616"/>
          </a:xfrm>
        </p:spPr>
        <p:txBody>
          <a:bodyPr/>
          <a:lstStyle/>
          <a:p>
            <a:r>
              <a:rPr lang="tr-TR" dirty="0">
                <a:solidFill>
                  <a:srgbClr val="3EA4B2"/>
                </a:solidFill>
              </a:rPr>
              <a:t>Makine ve Tasarım Teknolojisi alanı</a:t>
            </a:r>
          </a:p>
        </p:txBody>
      </p:sp>
      <p:sp>
        <p:nvSpPr>
          <p:cNvPr id="3" name="İçerik Yer Tutucusu 2">
            <a:extLst>
              <a:ext uri="{FF2B5EF4-FFF2-40B4-BE49-F238E27FC236}">
                <a16:creationId xmlns:a16="http://schemas.microsoft.com/office/drawing/2014/main" xmlns="" id="{BB6ECDFF-D59E-49C4-A370-4A829F775F11}"/>
              </a:ext>
            </a:extLst>
          </p:cNvPr>
          <p:cNvSpPr>
            <a:spLocks noGrp="1"/>
          </p:cNvSpPr>
          <p:nvPr>
            <p:ph idx="1"/>
          </p:nvPr>
        </p:nvSpPr>
        <p:spPr>
          <a:xfrm>
            <a:off x="1024128" y="1895061"/>
            <a:ext cx="10352709" cy="4165497"/>
          </a:xfrm>
        </p:spPr>
        <p:txBody>
          <a:bodyPr>
            <a:normAutofit fontScale="92500" lnSpcReduction="20000"/>
          </a:bodyPr>
          <a:lstStyle/>
          <a:p>
            <a:pPr marL="0" indent="0" algn="just">
              <a:spcBef>
                <a:spcPts val="0"/>
              </a:spcBef>
              <a:spcAft>
                <a:spcPts val="0"/>
              </a:spcAft>
              <a:buNone/>
            </a:pPr>
            <a:r>
              <a:rPr lang="tr-TR" dirty="0" smtClean="0"/>
              <a:t>  Makine </a:t>
            </a:r>
            <a:r>
              <a:rPr lang="tr-TR" dirty="0"/>
              <a:t>sanayisi dünyada hızla gelişen, pazar payı artan ve rekabet </a:t>
            </a:r>
            <a:r>
              <a:rPr lang="tr-TR" dirty="0" smtClean="0"/>
              <a:t>koşulları ağırlaşan </a:t>
            </a:r>
            <a:r>
              <a:rPr lang="tr-TR" dirty="0"/>
              <a:t>bir sektör olmaktadır. </a:t>
            </a:r>
            <a:r>
              <a:rPr lang="tr-TR" dirty="0" smtClean="0"/>
              <a:t>Dolayısıyla </a:t>
            </a:r>
            <a:r>
              <a:rPr lang="tr-TR" dirty="0"/>
              <a:t>makine sektörü sürekli gelişim gösteren, </a:t>
            </a:r>
            <a:r>
              <a:rPr lang="tr-TR" dirty="0" smtClean="0"/>
              <a:t>kendini yenileyen</a:t>
            </a:r>
            <a:r>
              <a:rPr lang="tr-TR" dirty="0"/>
              <a:t>, araştırma ve geliştirme çalışmalarına ağırlık veren bir sanayi dalı olma </a:t>
            </a:r>
            <a:r>
              <a:rPr lang="tr-TR" dirty="0" smtClean="0"/>
              <a:t>durumundadır. Makine </a:t>
            </a:r>
            <a:r>
              <a:rPr lang="tr-TR" dirty="0"/>
              <a:t>teknolojileri ana sanayisi ve yan sanayisi, ülkelerde istihdama çok büyük </a:t>
            </a:r>
            <a:r>
              <a:rPr lang="tr-TR" dirty="0" smtClean="0"/>
              <a:t>katkılarda bulunmaktadır</a:t>
            </a:r>
            <a:r>
              <a:rPr lang="tr-TR" dirty="0"/>
              <a:t>. Üretime yönelik bir sektör olduğu için de ülke ekonomilerine büyük oranda </a:t>
            </a:r>
            <a:r>
              <a:rPr lang="tr-TR" dirty="0" smtClean="0"/>
              <a:t>katkı sağlamaktadır</a:t>
            </a:r>
            <a:r>
              <a:rPr lang="tr-TR" dirty="0"/>
              <a:t>. Ülkemizde bu sektörde kalifiye eleman ihtiyacı olduğu tespit </a:t>
            </a:r>
            <a:r>
              <a:rPr lang="tr-TR" dirty="0" smtClean="0"/>
              <a:t>edilmiştir.</a:t>
            </a:r>
            <a:endParaRPr lang="tr-TR" dirty="0"/>
          </a:p>
          <a:p>
            <a:pPr>
              <a:spcBef>
                <a:spcPts val="0"/>
              </a:spcBef>
              <a:spcAft>
                <a:spcPts val="0"/>
              </a:spcAft>
            </a:pPr>
            <a:endParaRPr lang="tr-TR" dirty="0"/>
          </a:p>
          <a:p>
            <a:pPr>
              <a:spcBef>
                <a:spcPts val="0"/>
              </a:spcBef>
              <a:spcAft>
                <a:spcPts val="0"/>
              </a:spcAft>
            </a:pPr>
            <a:r>
              <a:rPr lang="tr-TR" dirty="0" smtClean="0"/>
              <a:t>   Makine </a:t>
            </a:r>
            <a:r>
              <a:rPr lang="tr-TR" dirty="0"/>
              <a:t>ve Tasarım Teknolojisi alanı Çerçeve Öğretim </a:t>
            </a:r>
            <a:r>
              <a:rPr lang="tr-TR" dirty="0" smtClean="0"/>
              <a:t>Programı’nda ;</a:t>
            </a:r>
          </a:p>
          <a:p>
            <a:pPr>
              <a:spcBef>
                <a:spcPts val="0"/>
              </a:spcBef>
              <a:spcAft>
                <a:spcPts val="0"/>
              </a:spcAft>
            </a:pPr>
            <a:endParaRPr lang="tr-TR" dirty="0"/>
          </a:p>
          <a:p>
            <a:pPr>
              <a:spcBef>
                <a:spcPts val="0"/>
              </a:spcBef>
              <a:spcAft>
                <a:spcPts val="0"/>
              </a:spcAft>
            </a:pPr>
            <a:r>
              <a:rPr lang="tr-TR" dirty="0"/>
              <a:t>1. Bilgisayarlı Makine </a:t>
            </a:r>
            <a:r>
              <a:rPr lang="tr-TR" dirty="0" smtClean="0"/>
              <a:t>İmalatı</a:t>
            </a:r>
            <a:endParaRPr lang="tr-TR" dirty="0"/>
          </a:p>
          <a:p>
            <a:pPr>
              <a:spcBef>
                <a:spcPts val="0"/>
              </a:spcBef>
              <a:spcAft>
                <a:spcPts val="0"/>
              </a:spcAft>
            </a:pPr>
            <a:r>
              <a:rPr lang="tr-TR" dirty="0"/>
              <a:t>2. Endüstriyel </a:t>
            </a:r>
            <a:r>
              <a:rPr lang="tr-TR" dirty="0" smtClean="0"/>
              <a:t>Kalıp</a:t>
            </a:r>
            <a:endParaRPr lang="tr-TR" dirty="0"/>
          </a:p>
          <a:p>
            <a:pPr>
              <a:spcBef>
                <a:spcPts val="0"/>
              </a:spcBef>
              <a:spcAft>
                <a:spcPts val="0"/>
              </a:spcAft>
            </a:pPr>
            <a:r>
              <a:rPr lang="tr-TR" dirty="0"/>
              <a:t>3. Makine Bakım </a:t>
            </a:r>
            <a:r>
              <a:rPr lang="tr-TR" dirty="0" smtClean="0"/>
              <a:t>Onarım</a:t>
            </a:r>
            <a:endParaRPr lang="tr-TR" dirty="0"/>
          </a:p>
          <a:p>
            <a:pPr>
              <a:spcBef>
                <a:spcPts val="0"/>
              </a:spcBef>
              <a:spcAft>
                <a:spcPts val="0"/>
              </a:spcAft>
            </a:pPr>
            <a:r>
              <a:rPr lang="tr-TR" dirty="0"/>
              <a:t>4. Bilgisayar Destekli Makine </a:t>
            </a:r>
            <a:r>
              <a:rPr lang="tr-TR" dirty="0" smtClean="0"/>
              <a:t>Ressamlığı</a:t>
            </a:r>
            <a:endParaRPr lang="tr-TR" dirty="0"/>
          </a:p>
          <a:p>
            <a:pPr>
              <a:spcBef>
                <a:spcPts val="0"/>
              </a:spcBef>
              <a:spcAft>
                <a:spcPts val="0"/>
              </a:spcAft>
            </a:pPr>
            <a:r>
              <a:rPr lang="tr-TR" dirty="0"/>
              <a:t>5. Bilgisayar Destekli Endüstriyel </a:t>
            </a:r>
            <a:r>
              <a:rPr lang="tr-TR" dirty="0" smtClean="0"/>
              <a:t>Modelleme</a:t>
            </a:r>
            <a:endParaRPr lang="tr-TR" dirty="0"/>
          </a:p>
          <a:p>
            <a:pPr>
              <a:spcBef>
                <a:spcPts val="0"/>
              </a:spcBef>
              <a:spcAft>
                <a:spcPts val="0"/>
              </a:spcAft>
            </a:pPr>
            <a:r>
              <a:rPr lang="tr-TR" b="1" dirty="0">
                <a:solidFill>
                  <a:srgbClr val="3EA4B2"/>
                </a:solidFill>
              </a:rPr>
              <a:t>6. Tıbbi Cihaz </a:t>
            </a:r>
            <a:r>
              <a:rPr lang="tr-TR" b="1" dirty="0" smtClean="0">
                <a:solidFill>
                  <a:srgbClr val="3EA4B2"/>
                </a:solidFill>
              </a:rPr>
              <a:t>Üretimi</a:t>
            </a:r>
            <a:endParaRPr lang="tr-TR" b="1" dirty="0">
              <a:solidFill>
                <a:srgbClr val="3EA4B2"/>
              </a:solidFill>
            </a:endParaRPr>
          </a:p>
          <a:p>
            <a:pPr>
              <a:spcBef>
                <a:spcPts val="0"/>
              </a:spcBef>
              <a:spcAft>
                <a:spcPts val="0"/>
              </a:spcAft>
            </a:pPr>
            <a:r>
              <a:rPr lang="tr-TR" dirty="0"/>
              <a:t>7. Endüstriyel Ürünler </a:t>
            </a:r>
            <a:r>
              <a:rPr lang="tr-TR" dirty="0" smtClean="0"/>
              <a:t>Tasarımı</a:t>
            </a:r>
            <a:endParaRPr lang="tr-TR" dirty="0"/>
          </a:p>
          <a:p>
            <a:pPr>
              <a:spcBef>
                <a:spcPts val="0"/>
              </a:spcBef>
              <a:spcAft>
                <a:spcPts val="0"/>
              </a:spcAft>
            </a:pPr>
            <a:r>
              <a:rPr lang="tr-TR" dirty="0"/>
              <a:t>8. </a:t>
            </a:r>
            <a:r>
              <a:rPr lang="tr-TR" dirty="0" smtClean="0"/>
              <a:t>Değirmencilik</a:t>
            </a:r>
            <a:endParaRPr lang="tr-TR" dirty="0"/>
          </a:p>
          <a:p>
            <a:pPr>
              <a:spcBef>
                <a:spcPts val="0"/>
              </a:spcBef>
              <a:spcAft>
                <a:spcPts val="0"/>
              </a:spcAft>
            </a:pPr>
            <a:r>
              <a:rPr lang="tr-TR" dirty="0"/>
              <a:t>9. </a:t>
            </a:r>
            <a:r>
              <a:rPr lang="tr-TR" dirty="0" err="1" smtClean="0"/>
              <a:t>Mikromekanik</a:t>
            </a:r>
            <a:endParaRPr lang="tr-TR" dirty="0"/>
          </a:p>
          <a:p>
            <a:pPr marL="0" indent="0">
              <a:spcBef>
                <a:spcPts val="0"/>
              </a:spcBef>
              <a:spcAft>
                <a:spcPts val="0"/>
              </a:spcAft>
              <a:buNone/>
            </a:pPr>
            <a:r>
              <a:rPr lang="tr-TR" dirty="0"/>
              <a:t>10. Savunma Mekanik </a:t>
            </a:r>
            <a:r>
              <a:rPr lang="tr-TR" dirty="0" smtClean="0"/>
              <a:t>Sistemleri</a:t>
            </a:r>
            <a:endParaRPr lang="tr-TR" dirty="0"/>
          </a:p>
        </p:txBody>
      </p:sp>
    </p:spTree>
    <p:extLst>
      <p:ext uri="{BB962C8B-B14F-4D97-AF65-F5344CB8AC3E}">
        <p14:creationId xmlns:p14="http://schemas.microsoft.com/office/powerpoint/2010/main" val="54070685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BCEA611-AB6B-4DEF-BA8F-C396F686FDFB}"/>
              </a:ext>
            </a:extLst>
          </p:cNvPr>
          <p:cNvSpPr>
            <a:spLocks noGrp="1"/>
          </p:cNvSpPr>
          <p:nvPr>
            <p:ph type="title"/>
          </p:nvPr>
        </p:nvSpPr>
        <p:spPr>
          <a:xfrm>
            <a:off x="1523858" y="585216"/>
            <a:ext cx="9720072" cy="1499616"/>
          </a:xfrm>
        </p:spPr>
        <p:txBody>
          <a:bodyPr/>
          <a:lstStyle/>
          <a:p>
            <a:r>
              <a:rPr lang="fi-FI" dirty="0">
                <a:solidFill>
                  <a:srgbClr val="3EA4B2"/>
                </a:solidFill>
              </a:rPr>
              <a:t>Makine ve Tasarım Teknolojisi alanı</a:t>
            </a:r>
            <a:r>
              <a:rPr lang="tr-TR" dirty="0" err="1">
                <a:solidFill>
                  <a:srgbClr val="3EA4B2"/>
                </a:solidFill>
              </a:rPr>
              <a:t>nda</a:t>
            </a:r>
            <a:endParaRPr lang="tr-TR" dirty="0">
              <a:solidFill>
                <a:srgbClr val="3EA4B2"/>
              </a:solidFill>
            </a:endParaRPr>
          </a:p>
        </p:txBody>
      </p:sp>
      <p:sp>
        <p:nvSpPr>
          <p:cNvPr id="6" name="Dikdörtgen 5">
            <a:extLst>
              <a:ext uri="{FF2B5EF4-FFF2-40B4-BE49-F238E27FC236}">
                <a16:creationId xmlns:a16="http://schemas.microsoft.com/office/drawing/2014/main" xmlns="" id="{E765C388-58A6-4777-8B27-B7606607747C}"/>
              </a:ext>
            </a:extLst>
          </p:cNvPr>
          <p:cNvSpPr/>
          <p:nvPr/>
        </p:nvSpPr>
        <p:spPr>
          <a:xfrm>
            <a:off x="1375817" y="1829650"/>
            <a:ext cx="9713942" cy="2862322"/>
          </a:xfrm>
          <a:prstGeom prst="rect">
            <a:avLst/>
          </a:prstGeom>
        </p:spPr>
        <p:txBody>
          <a:bodyPr wrap="square">
            <a:spAutoFit/>
          </a:bodyPr>
          <a:lstStyle/>
          <a:p>
            <a:r>
              <a:rPr lang="tr-TR" sz="2000" dirty="0" smtClean="0">
                <a:latin typeface="+mj-lt"/>
                <a:cs typeface="Times New Roman" panose="02020603050405020304" pitchFamily="18" charset="0"/>
              </a:rPr>
              <a:t>      </a:t>
            </a:r>
            <a:endParaRPr lang="tr-TR" sz="2000" dirty="0">
              <a:cs typeface="Times New Roman" panose="02020603050405020304" pitchFamily="18" charset="0"/>
            </a:endParaRPr>
          </a:p>
          <a:p>
            <a:pPr marL="285750" indent="-285750" algn="just">
              <a:buFont typeface="Wingdings" panose="05000000000000000000" pitchFamily="2" charset="2"/>
              <a:buChar char="Ø"/>
            </a:pPr>
            <a:r>
              <a:rPr lang="tr-TR" sz="2000" dirty="0" smtClean="0">
                <a:cs typeface="Times New Roman" panose="02020603050405020304" pitchFamily="18" charset="0"/>
              </a:rPr>
              <a:t> </a:t>
            </a:r>
            <a:r>
              <a:rPr lang="tr-TR" sz="2000" dirty="0">
                <a:cs typeface="Times New Roman" panose="02020603050405020304" pitchFamily="18" charset="0"/>
              </a:rPr>
              <a:t>Yeni çağ becerileri ve tasarım odaklı düşünme yaklaşımı doğrultusunda “meslek etiği ve</a:t>
            </a:r>
          </a:p>
          <a:p>
            <a:pPr algn="just"/>
            <a:r>
              <a:rPr lang="tr-TR" sz="2000" dirty="0">
                <a:cs typeface="Times New Roman" panose="02020603050405020304" pitchFamily="18" charset="0"/>
              </a:rPr>
              <a:t>ahilik, iş sağlığı ve güvenliği, teknolojik gelişmeler ve endüstriyel dönüşüm, çevre koruma,</a:t>
            </a:r>
          </a:p>
          <a:p>
            <a:pPr algn="just"/>
            <a:r>
              <a:rPr lang="tr-TR" sz="2000" dirty="0">
                <a:cs typeface="Times New Roman" panose="02020603050405020304" pitchFamily="18" charset="0"/>
              </a:rPr>
              <a:t>girişimci fikirler, iş kurma ve yürütme, fikrî ve sınai mülkiyet hakları” konularında mesleki</a:t>
            </a:r>
          </a:p>
          <a:p>
            <a:pPr algn="just"/>
            <a:r>
              <a:rPr lang="tr-TR" sz="2000" dirty="0">
                <a:cs typeface="Times New Roman" panose="02020603050405020304" pitchFamily="18" charset="0"/>
              </a:rPr>
              <a:t>gelişim sağlayacak beceriler </a:t>
            </a:r>
            <a:r>
              <a:rPr lang="tr-TR" sz="2000" dirty="0" smtClean="0">
                <a:cs typeface="Times New Roman" panose="02020603050405020304" pitchFamily="18" charset="0"/>
              </a:rPr>
              <a:t>kazanma,</a:t>
            </a:r>
          </a:p>
          <a:p>
            <a:pPr marL="285750" indent="-285750" algn="just">
              <a:buFont typeface="Wingdings" panose="05000000000000000000" pitchFamily="2" charset="2"/>
              <a:buChar char="Ø"/>
            </a:pPr>
            <a:r>
              <a:rPr lang="tr-TR" sz="2000" dirty="0" smtClean="0">
                <a:cs typeface="Times New Roman" panose="02020603050405020304" pitchFamily="18" charset="0"/>
              </a:rPr>
              <a:t>Verilen dersler </a:t>
            </a:r>
            <a:r>
              <a:rPr lang="tr-TR" sz="2000" dirty="0">
                <a:cs typeface="Times New Roman" panose="02020603050405020304" pitchFamily="18" charset="0"/>
              </a:rPr>
              <a:t>ile öğrenciye geometrik çizimler yapma, görünüş çıkarma ve </a:t>
            </a:r>
            <a:r>
              <a:rPr lang="tr-TR" sz="2000" dirty="0" smtClean="0">
                <a:cs typeface="Times New Roman" panose="02020603050405020304" pitchFamily="18" charset="0"/>
              </a:rPr>
              <a:t>ölçülendirme/yüzey sembollerini kullanma,</a:t>
            </a:r>
            <a:endParaRPr lang="tr-TR" sz="2000" dirty="0">
              <a:cs typeface="Times New Roman" panose="02020603050405020304" pitchFamily="18" charset="0"/>
            </a:endParaRPr>
          </a:p>
          <a:p>
            <a:pPr marL="285750" indent="-285750" algn="just">
              <a:buFont typeface="Wingdings" panose="05000000000000000000" pitchFamily="2" charset="2"/>
              <a:buChar char="Ø"/>
            </a:pPr>
            <a:r>
              <a:rPr lang="tr-TR" sz="2000" dirty="0" smtClean="0">
                <a:cs typeface="Times New Roman" panose="02020603050405020304" pitchFamily="18" charset="0"/>
              </a:rPr>
              <a:t> </a:t>
            </a:r>
            <a:r>
              <a:rPr lang="tr-TR" sz="2000" dirty="0">
                <a:cs typeface="Times New Roman" panose="02020603050405020304" pitchFamily="18" charset="0"/>
              </a:rPr>
              <a:t>İş sağlığı ve güvenliği tedbirlerini alarak el aletleri ve imalat tezgâhları ile makine</a:t>
            </a:r>
          </a:p>
          <a:p>
            <a:pPr algn="just"/>
            <a:r>
              <a:rPr lang="tr-TR" sz="2000" dirty="0">
                <a:cs typeface="Times New Roman" panose="02020603050405020304" pitchFamily="18" charset="0"/>
              </a:rPr>
              <a:t>parçalarının üretimini </a:t>
            </a:r>
            <a:r>
              <a:rPr lang="tr-TR" sz="2000" dirty="0" smtClean="0">
                <a:cs typeface="Times New Roman" panose="02020603050405020304" pitchFamily="18" charset="0"/>
              </a:rPr>
              <a:t>yapma ile </a:t>
            </a:r>
            <a:r>
              <a:rPr lang="tr-TR" sz="2000" dirty="0">
                <a:cs typeface="Times New Roman" panose="02020603050405020304" pitchFamily="18" charset="0"/>
              </a:rPr>
              <a:t>ilgili ortak bilgi, beceri ve </a:t>
            </a:r>
            <a:r>
              <a:rPr lang="tr-TR" sz="2000" dirty="0" smtClean="0">
                <a:cs typeface="Times New Roman" panose="02020603050405020304" pitchFamily="18" charset="0"/>
              </a:rPr>
              <a:t>yetkinlik sahibi olur.</a:t>
            </a:r>
            <a:endParaRPr lang="tr-TR" sz="2000" dirty="0">
              <a:cs typeface="Times New Roman" panose="02020603050405020304" pitchFamily="18" charset="0"/>
            </a:endParaRPr>
          </a:p>
        </p:txBody>
      </p:sp>
    </p:spTree>
    <p:extLst>
      <p:ext uri="{BB962C8B-B14F-4D97-AF65-F5344CB8AC3E}">
        <p14:creationId xmlns:p14="http://schemas.microsoft.com/office/powerpoint/2010/main" val="4783041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E82EF4B-09D1-4AD8-A4D5-422C3369BCBD}"/>
              </a:ext>
            </a:extLst>
          </p:cNvPr>
          <p:cNvSpPr>
            <a:spLocks noGrp="1"/>
          </p:cNvSpPr>
          <p:nvPr>
            <p:ph idx="1"/>
          </p:nvPr>
        </p:nvSpPr>
        <p:spPr>
          <a:xfrm>
            <a:off x="918111" y="1701209"/>
            <a:ext cx="10511889" cy="4302025"/>
          </a:xfrm>
        </p:spPr>
        <p:txBody>
          <a:bodyPr>
            <a:normAutofit fontScale="92500" lnSpcReduction="10000"/>
          </a:bodyPr>
          <a:lstStyle/>
          <a:p>
            <a:pPr algn="just">
              <a:spcBef>
                <a:spcPts val="0"/>
              </a:spcBef>
              <a:spcAft>
                <a:spcPts val="0"/>
              </a:spcAft>
            </a:pPr>
            <a:endParaRPr lang="tr-TR" dirty="0"/>
          </a:p>
          <a:p>
            <a:pPr algn="just">
              <a:spcBef>
                <a:spcPts val="0"/>
              </a:spcBef>
              <a:spcAft>
                <a:spcPts val="0"/>
              </a:spcAft>
              <a:buFont typeface="Wingdings" panose="05000000000000000000" pitchFamily="2" charset="2"/>
              <a:buChar char="Ø"/>
            </a:pPr>
            <a:r>
              <a:rPr lang="tr-TR" dirty="0" smtClean="0"/>
              <a:t> </a:t>
            </a:r>
            <a:r>
              <a:rPr lang="tr-TR" dirty="0"/>
              <a:t>İş sağlığı ve güvenliği tedbirlerini alarak teknik resim kurallarına uygun olarak </a:t>
            </a:r>
            <a:r>
              <a:rPr lang="tr-TR" dirty="0" smtClean="0"/>
              <a:t>çizim programı </a:t>
            </a:r>
            <a:r>
              <a:rPr lang="tr-TR" dirty="0"/>
              <a:t>ile iki boyutlu tıbbi cihaz çizimleri yapma, özellik ve tanımlama </a:t>
            </a:r>
            <a:r>
              <a:rPr lang="tr-TR" dirty="0" smtClean="0"/>
              <a:t>komutlarını kullanma</a:t>
            </a:r>
            <a:r>
              <a:rPr lang="tr-TR" dirty="0"/>
              <a:t>, çizim kütüphanesi oluşturma ve perspektif çizme,</a:t>
            </a:r>
          </a:p>
          <a:p>
            <a:pPr algn="just">
              <a:spcBef>
                <a:spcPts val="0"/>
              </a:spcBef>
              <a:spcAft>
                <a:spcPts val="0"/>
              </a:spcAft>
              <a:buFont typeface="Wingdings" panose="05000000000000000000" pitchFamily="2" charset="2"/>
              <a:buChar char="Ø"/>
            </a:pPr>
            <a:r>
              <a:rPr lang="tr-TR" dirty="0" smtClean="0"/>
              <a:t> </a:t>
            </a:r>
            <a:r>
              <a:rPr lang="tr-TR" dirty="0"/>
              <a:t>CNC torna ve freze tezgâhlarına program yazıp CNC tezgâhlarda iş sağlığı ve </a:t>
            </a:r>
            <a:r>
              <a:rPr lang="tr-TR" dirty="0" smtClean="0"/>
              <a:t>güvenliği tedbirlerini </a:t>
            </a:r>
            <a:r>
              <a:rPr lang="tr-TR" dirty="0"/>
              <a:t>alarak tıbbi cihazların imalatını yapma,</a:t>
            </a:r>
          </a:p>
          <a:p>
            <a:pPr algn="just">
              <a:spcBef>
                <a:spcPts val="0"/>
              </a:spcBef>
              <a:spcAft>
                <a:spcPts val="0"/>
              </a:spcAft>
              <a:buFont typeface="Wingdings" panose="05000000000000000000" pitchFamily="2" charset="2"/>
              <a:buChar char="Ø"/>
            </a:pPr>
            <a:r>
              <a:rPr lang="tr-TR" dirty="0" smtClean="0"/>
              <a:t> </a:t>
            </a:r>
            <a:r>
              <a:rPr lang="tr-TR" dirty="0"/>
              <a:t>İş sağlığı ve güvenliği tedbirlerini alarak metal işleme yöntemleri ile tıbbi cihaz </a:t>
            </a:r>
            <a:r>
              <a:rPr lang="tr-TR" dirty="0" smtClean="0"/>
              <a:t>parçalarının üretimini </a:t>
            </a:r>
            <a:r>
              <a:rPr lang="tr-TR" dirty="0"/>
              <a:t>yapma,</a:t>
            </a:r>
          </a:p>
          <a:p>
            <a:pPr algn="just">
              <a:spcBef>
                <a:spcPts val="0"/>
              </a:spcBef>
              <a:spcAft>
                <a:spcPts val="0"/>
              </a:spcAft>
              <a:buFont typeface="Wingdings" panose="05000000000000000000" pitchFamily="2" charset="2"/>
              <a:buChar char="Ø"/>
            </a:pPr>
            <a:r>
              <a:rPr lang="tr-TR" dirty="0" smtClean="0"/>
              <a:t>Tıbbi </a:t>
            </a:r>
            <a:r>
              <a:rPr lang="tr-TR" dirty="0"/>
              <a:t>cihazların detay ve montaj resimlerinin çizimini ve bilgisayar destekli </a:t>
            </a:r>
            <a:r>
              <a:rPr lang="tr-TR" dirty="0" smtClean="0"/>
              <a:t>tasarım programı </a:t>
            </a:r>
            <a:r>
              <a:rPr lang="tr-TR" dirty="0"/>
              <a:t>ile katı modelleme ve animasyonlarını yapma,</a:t>
            </a:r>
          </a:p>
          <a:p>
            <a:pPr algn="just">
              <a:spcBef>
                <a:spcPts val="0"/>
              </a:spcBef>
              <a:spcAft>
                <a:spcPts val="0"/>
              </a:spcAft>
              <a:buFont typeface="Wingdings" panose="05000000000000000000" pitchFamily="2" charset="2"/>
              <a:buChar char="Ø"/>
            </a:pPr>
            <a:r>
              <a:rPr lang="tr-TR" dirty="0" smtClean="0"/>
              <a:t> </a:t>
            </a:r>
            <a:r>
              <a:rPr lang="tr-TR" dirty="0"/>
              <a:t>İş sağlığı ve güvenliği tedbirlerini alarak tıbbi aletlerin üretiminde kalıp imalatı </a:t>
            </a:r>
            <a:r>
              <a:rPr lang="tr-TR" dirty="0" smtClean="0"/>
              <a:t>uygulamaları yapma</a:t>
            </a:r>
            <a:r>
              <a:rPr lang="tr-TR" dirty="0"/>
              <a:t>,</a:t>
            </a:r>
          </a:p>
          <a:p>
            <a:pPr algn="just">
              <a:spcBef>
                <a:spcPts val="0"/>
              </a:spcBef>
              <a:spcAft>
                <a:spcPts val="0"/>
              </a:spcAft>
              <a:buFont typeface="Wingdings" panose="05000000000000000000" pitchFamily="2" charset="2"/>
              <a:buChar char="Ø"/>
            </a:pPr>
            <a:r>
              <a:rPr lang="tr-TR" dirty="0" smtClean="0"/>
              <a:t> </a:t>
            </a:r>
            <a:r>
              <a:rPr lang="tr-TR" dirty="0"/>
              <a:t>Tıbbi cihaz üretiminde kalite kontrol uygulamaları ve ürünün AR-GE çalışmalarını yapma,</a:t>
            </a:r>
          </a:p>
          <a:p>
            <a:pPr algn="just">
              <a:spcBef>
                <a:spcPts val="0"/>
              </a:spcBef>
              <a:spcAft>
                <a:spcPts val="0"/>
              </a:spcAft>
              <a:buFont typeface="Wingdings" panose="05000000000000000000" pitchFamily="2" charset="2"/>
              <a:buChar char="Ø"/>
            </a:pPr>
            <a:r>
              <a:rPr lang="tr-TR" dirty="0" smtClean="0"/>
              <a:t> </a:t>
            </a:r>
            <a:r>
              <a:rPr lang="tr-TR" dirty="0"/>
              <a:t>Vücudun temel yapısı, hareket sisteminin yapı ve işlevlerini, tıbbi cihazları ayırt etme </a:t>
            </a:r>
            <a:r>
              <a:rPr lang="tr-TR" dirty="0" smtClean="0"/>
              <a:t>ve tıbbi </a:t>
            </a:r>
            <a:r>
              <a:rPr lang="tr-TR" dirty="0"/>
              <a:t>cihazlarla ilgili yabancı dil terimlerini kullanma,</a:t>
            </a:r>
          </a:p>
          <a:p>
            <a:pPr algn="just">
              <a:spcBef>
                <a:spcPts val="0"/>
              </a:spcBef>
              <a:spcAft>
                <a:spcPts val="0"/>
              </a:spcAft>
              <a:buFont typeface="Wingdings" panose="05000000000000000000" pitchFamily="2" charset="2"/>
              <a:buChar char="Ø"/>
            </a:pPr>
            <a:r>
              <a:rPr lang="tr-TR" dirty="0" smtClean="0"/>
              <a:t> </a:t>
            </a:r>
            <a:r>
              <a:rPr lang="tr-TR" dirty="0"/>
              <a:t>Bilgisayar destekli tasarım ve üretim (CAD/CAM) programları ile tıbbi cihazları </a:t>
            </a:r>
            <a:r>
              <a:rPr lang="tr-TR" dirty="0" smtClean="0"/>
              <a:t>tasarlayarak iş </a:t>
            </a:r>
            <a:r>
              <a:rPr lang="tr-TR" dirty="0"/>
              <a:t>sağlığı ve güvenliği tedbirleri doğrultusunda CNC tezgâhlarında üretimini </a:t>
            </a:r>
            <a:r>
              <a:rPr lang="tr-TR" dirty="0" smtClean="0"/>
              <a:t>yapma becerileri kazanır.</a:t>
            </a:r>
            <a:endParaRPr lang="tr-TR" dirty="0"/>
          </a:p>
        </p:txBody>
      </p:sp>
      <p:sp>
        <p:nvSpPr>
          <p:cNvPr id="5" name="Dikdörtgen 4"/>
          <p:cNvSpPr/>
          <p:nvPr/>
        </p:nvSpPr>
        <p:spPr>
          <a:xfrm>
            <a:off x="1431851" y="884757"/>
            <a:ext cx="8871098" cy="861774"/>
          </a:xfrm>
          <a:prstGeom prst="rect">
            <a:avLst/>
          </a:prstGeom>
        </p:spPr>
        <p:txBody>
          <a:bodyPr wrap="square">
            <a:spAutoFit/>
          </a:bodyPr>
          <a:lstStyle/>
          <a:p>
            <a:r>
              <a:rPr lang="tr-TR" sz="5000" dirty="0" smtClean="0">
                <a:solidFill>
                  <a:srgbClr val="3EA4B2"/>
                </a:solidFill>
                <a:latin typeface="+mj-lt"/>
              </a:rPr>
              <a:t>TIBBİ CİHAZ ÜRETİMİ DALINDA;</a:t>
            </a:r>
            <a:endParaRPr lang="tr-TR" sz="5000" dirty="0">
              <a:solidFill>
                <a:srgbClr val="3EA4B2"/>
              </a:solidFill>
              <a:latin typeface="+mj-lt"/>
            </a:endParaRPr>
          </a:p>
        </p:txBody>
      </p:sp>
    </p:spTree>
    <p:extLst>
      <p:ext uri="{BB962C8B-B14F-4D97-AF65-F5344CB8AC3E}">
        <p14:creationId xmlns:p14="http://schemas.microsoft.com/office/powerpoint/2010/main" val="24452136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a:extLst>
              <a:ext uri="{FF2B5EF4-FFF2-40B4-BE49-F238E27FC236}">
                <a16:creationId xmlns:a16="http://schemas.microsoft.com/office/drawing/2014/main" xmlns="" id="{3674775C-6973-4665-AC54-A5A77D09E277}"/>
              </a:ext>
            </a:extLst>
          </p:cNvPr>
          <p:cNvSpPr txBox="1">
            <a:spLocks noGrp="1"/>
          </p:cNvSpPr>
          <p:nvPr>
            <p:ph type="title"/>
          </p:nvPr>
        </p:nvSpPr>
        <p:spPr bwMode="auto">
          <a:xfrm>
            <a:off x="1023938" y="585788"/>
            <a:ext cx="9720262"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tr-TR" altLang="tr-TR" sz="3600" b="1" dirty="0">
                <a:solidFill>
                  <a:srgbClr val="3EA4B2"/>
                </a:solidFill>
                <a:latin typeface="Cambria" panose="02040503050406030204" pitchFamily="18" charset="0"/>
              </a:rPr>
              <a:t>Mesleki ve Teknik Eğitim Süreci</a:t>
            </a:r>
          </a:p>
        </p:txBody>
      </p:sp>
      <p:grpSp>
        <p:nvGrpSpPr>
          <p:cNvPr id="5" name="Grup 6">
            <a:extLst>
              <a:ext uri="{FF2B5EF4-FFF2-40B4-BE49-F238E27FC236}">
                <a16:creationId xmlns:a16="http://schemas.microsoft.com/office/drawing/2014/main" xmlns="" id="{E56D1A19-3752-4193-B032-25AE9665A0E2}"/>
              </a:ext>
            </a:extLst>
          </p:cNvPr>
          <p:cNvGrpSpPr>
            <a:grpSpLocks/>
          </p:cNvGrpSpPr>
          <p:nvPr/>
        </p:nvGrpSpPr>
        <p:grpSpPr bwMode="auto">
          <a:xfrm>
            <a:off x="1576827" y="2347069"/>
            <a:ext cx="7120821" cy="2297940"/>
            <a:chOff x="4004263" y="1476260"/>
            <a:chExt cx="4643978" cy="2646627"/>
          </a:xfrm>
        </p:grpSpPr>
        <p:sp>
          <p:nvSpPr>
            <p:cNvPr id="6" name="Dikdörtgen 5">
              <a:extLst>
                <a:ext uri="{FF2B5EF4-FFF2-40B4-BE49-F238E27FC236}">
                  <a16:creationId xmlns:a16="http://schemas.microsoft.com/office/drawing/2014/main" xmlns="" id="{CA739138-284C-47C6-9B4C-7A578C8B2511}"/>
                </a:ext>
              </a:extLst>
            </p:cNvPr>
            <p:cNvSpPr/>
            <p:nvPr/>
          </p:nvSpPr>
          <p:spPr>
            <a:xfrm>
              <a:off x="4004263" y="1476260"/>
              <a:ext cx="4643978" cy="738668"/>
            </a:xfrm>
            <a:prstGeom prst="rect">
              <a:avLst/>
            </a:prstGeom>
            <a:solidFill>
              <a:srgbClr val="ED7D31">
                <a:lumMod val="60000"/>
                <a:lumOff val="40000"/>
              </a:srgbClr>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black"/>
                  </a:solidFill>
                  <a:latin typeface="Cambria" panose="02040503050406030204" pitchFamily="18" charset="0"/>
                  <a:cs typeface="Arial"/>
                </a:rPr>
                <a:t>Genel</a:t>
              </a:r>
              <a:r>
                <a:rPr lang="tr-TR" kern="0" dirty="0">
                  <a:solidFill>
                    <a:prstClr val="black"/>
                  </a:solidFill>
                  <a:latin typeface="Cambria" panose="02040503050406030204" pitchFamily="18" charset="0"/>
                  <a:cs typeface="Arial"/>
                </a:rPr>
                <a:t> </a:t>
              </a:r>
              <a:r>
                <a:rPr lang="tr-TR" sz="2000" kern="0" dirty="0">
                  <a:solidFill>
                    <a:prstClr val="black"/>
                  </a:solidFill>
                  <a:latin typeface="Cambria" panose="02040503050406030204" pitchFamily="18" charset="0"/>
                  <a:cs typeface="Arial"/>
                </a:rPr>
                <a:t>Ortaöğretim</a:t>
              </a:r>
            </a:p>
          </p:txBody>
        </p:sp>
        <p:sp>
          <p:nvSpPr>
            <p:cNvPr id="7" name="Dikdörtgen 6">
              <a:extLst>
                <a:ext uri="{FF2B5EF4-FFF2-40B4-BE49-F238E27FC236}">
                  <a16:creationId xmlns:a16="http://schemas.microsoft.com/office/drawing/2014/main" xmlns="" id="{62D37C87-0F48-40AE-AD7A-6B2AE2D83C13}"/>
                </a:ext>
              </a:extLst>
            </p:cNvPr>
            <p:cNvSpPr/>
            <p:nvPr/>
          </p:nvSpPr>
          <p:spPr>
            <a:xfrm>
              <a:off x="4004263" y="2432505"/>
              <a:ext cx="4643978" cy="738668"/>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white"/>
                  </a:solidFill>
                  <a:latin typeface="Cambria" panose="02040503050406030204" pitchFamily="18" charset="0"/>
                  <a:cs typeface="Arial"/>
                </a:rPr>
                <a:t>Mesleki ve Teknik Ortaöğretim</a:t>
              </a:r>
            </a:p>
          </p:txBody>
        </p:sp>
        <p:sp>
          <p:nvSpPr>
            <p:cNvPr id="8" name="Dikdörtgen 7">
              <a:extLst>
                <a:ext uri="{FF2B5EF4-FFF2-40B4-BE49-F238E27FC236}">
                  <a16:creationId xmlns:a16="http://schemas.microsoft.com/office/drawing/2014/main" xmlns="" id="{E55F56EF-8CA7-4D3F-B99E-F5F511CA3FDB}"/>
                </a:ext>
              </a:extLst>
            </p:cNvPr>
            <p:cNvSpPr/>
            <p:nvPr/>
          </p:nvSpPr>
          <p:spPr>
            <a:xfrm>
              <a:off x="5273573" y="3384219"/>
              <a:ext cx="903832" cy="738668"/>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10. Sınıf </a:t>
              </a:r>
            </a:p>
            <a:p>
              <a:pPr algn="ctr" fontAlgn="auto">
                <a:spcBef>
                  <a:spcPts val="0"/>
                </a:spcBef>
                <a:spcAft>
                  <a:spcPts val="0"/>
                </a:spcAft>
                <a:defRPr/>
              </a:pPr>
              <a:r>
                <a:rPr lang="tr-TR" sz="1400" kern="0" dirty="0" smtClean="0">
                  <a:solidFill>
                    <a:prstClr val="white"/>
                  </a:solidFill>
                  <a:latin typeface="Cambria" panose="02040503050406030204" pitchFamily="18" charset="0"/>
                  <a:cs typeface="Arial"/>
                </a:rPr>
                <a:t>Dal</a:t>
              </a:r>
              <a:r>
                <a:rPr lang="tr-TR" sz="1400" kern="0" dirty="0" smtClean="0">
                  <a:solidFill>
                    <a:prstClr val="white"/>
                  </a:solidFill>
                  <a:latin typeface="Cambria" panose="02040503050406030204" pitchFamily="18" charset="0"/>
                  <a:cs typeface="Arial"/>
                </a:rPr>
                <a:t> </a:t>
              </a:r>
              <a:r>
                <a:rPr lang="tr-TR" sz="1400" kern="0" dirty="0">
                  <a:solidFill>
                    <a:prstClr val="white"/>
                  </a:solidFill>
                  <a:latin typeface="Cambria" panose="02040503050406030204" pitchFamily="18" charset="0"/>
                  <a:cs typeface="Arial"/>
                </a:rPr>
                <a:t>Eğitimi</a:t>
              </a:r>
            </a:p>
          </p:txBody>
        </p:sp>
        <p:sp>
          <p:nvSpPr>
            <p:cNvPr id="9" name="Dikdörtgen 8">
              <a:extLst>
                <a:ext uri="{FF2B5EF4-FFF2-40B4-BE49-F238E27FC236}">
                  <a16:creationId xmlns:a16="http://schemas.microsoft.com/office/drawing/2014/main" xmlns="" id="{DEB4F9F2-B410-4AB4-B3A9-B1D281B89D90}"/>
                </a:ext>
              </a:extLst>
            </p:cNvPr>
            <p:cNvSpPr/>
            <p:nvPr/>
          </p:nvSpPr>
          <p:spPr>
            <a:xfrm>
              <a:off x="6503901" y="3362321"/>
              <a:ext cx="903833" cy="738668"/>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11. Sınıf </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sp>
          <p:nvSpPr>
            <p:cNvPr id="11" name="Dikdörtgen 10">
              <a:extLst>
                <a:ext uri="{FF2B5EF4-FFF2-40B4-BE49-F238E27FC236}">
                  <a16:creationId xmlns:a16="http://schemas.microsoft.com/office/drawing/2014/main" xmlns="" id="{34A0D58C-D78D-40F9-9868-D682EB440C42}"/>
                </a:ext>
              </a:extLst>
            </p:cNvPr>
            <p:cNvSpPr/>
            <p:nvPr/>
          </p:nvSpPr>
          <p:spPr>
            <a:xfrm>
              <a:off x="7744408" y="3333899"/>
              <a:ext cx="903833" cy="738668"/>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12. Sınıf </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grpSp>
      <p:cxnSp>
        <p:nvCxnSpPr>
          <p:cNvPr id="18" name="Düz Ok Bağlayıcısı 17">
            <a:extLst>
              <a:ext uri="{FF2B5EF4-FFF2-40B4-BE49-F238E27FC236}">
                <a16:creationId xmlns:a16="http://schemas.microsoft.com/office/drawing/2014/main" xmlns="" id="{1BDA56A7-BBE0-4DAF-86EF-8724F7CD9661}"/>
              </a:ext>
            </a:extLst>
          </p:cNvPr>
          <p:cNvCxnSpPr/>
          <p:nvPr/>
        </p:nvCxnSpPr>
        <p:spPr>
          <a:xfrm>
            <a:off x="8749400" y="2667744"/>
            <a:ext cx="388937" cy="0"/>
          </a:xfrm>
          <a:prstGeom prst="straightConnector1">
            <a:avLst/>
          </a:prstGeom>
          <a:noFill/>
          <a:ln w="38100" cap="flat" cmpd="sng" algn="ctr">
            <a:solidFill>
              <a:schemeClr val="accent2">
                <a:lumMod val="40000"/>
                <a:lumOff val="60000"/>
              </a:schemeClr>
            </a:solidFill>
            <a:prstDash val="sysDot"/>
            <a:miter lim="800000"/>
            <a:tailEnd type="triangle"/>
          </a:ln>
          <a:effectLst/>
        </p:spPr>
      </p:cxnSp>
      <p:cxnSp>
        <p:nvCxnSpPr>
          <p:cNvPr id="19" name="Düz Ok Bağlayıcısı 18">
            <a:extLst>
              <a:ext uri="{FF2B5EF4-FFF2-40B4-BE49-F238E27FC236}">
                <a16:creationId xmlns:a16="http://schemas.microsoft.com/office/drawing/2014/main" xmlns="" id="{E8CDCC68-FB7C-4ACC-85A6-8255D47CAA42}"/>
              </a:ext>
            </a:extLst>
          </p:cNvPr>
          <p:cNvCxnSpPr/>
          <p:nvPr/>
        </p:nvCxnSpPr>
        <p:spPr>
          <a:xfrm>
            <a:off x="8697648" y="4261456"/>
            <a:ext cx="388937" cy="0"/>
          </a:xfrm>
          <a:prstGeom prst="straightConnector1">
            <a:avLst/>
          </a:prstGeom>
          <a:noFill/>
          <a:ln w="38100" cap="flat" cmpd="sng" algn="ctr">
            <a:solidFill>
              <a:schemeClr val="accent2">
                <a:lumMod val="40000"/>
                <a:lumOff val="60000"/>
              </a:schemeClr>
            </a:solidFill>
            <a:prstDash val="sysDot"/>
            <a:miter lim="800000"/>
            <a:tailEnd type="triangle"/>
          </a:ln>
          <a:effectLst/>
        </p:spPr>
      </p:cxnSp>
      <p:sp>
        <p:nvSpPr>
          <p:cNvPr id="21" name="Dikdörtgen 20">
            <a:extLst>
              <a:ext uri="{FF2B5EF4-FFF2-40B4-BE49-F238E27FC236}">
                <a16:creationId xmlns:a16="http://schemas.microsoft.com/office/drawing/2014/main" xmlns="" id="{A13CA536-8B8F-40A9-A92F-14D04822C818}"/>
              </a:ext>
            </a:extLst>
          </p:cNvPr>
          <p:cNvSpPr/>
          <p:nvPr/>
        </p:nvSpPr>
        <p:spPr>
          <a:xfrm>
            <a:off x="9190089" y="2347069"/>
            <a:ext cx="1233488" cy="641350"/>
          </a:xfrm>
          <a:prstGeom prst="rect">
            <a:avLst/>
          </a:prstGeom>
          <a:solidFill>
            <a:srgbClr val="ED7D31">
              <a:lumMod val="60000"/>
              <a:lumOff val="40000"/>
            </a:srgbClr>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black"/>
                </a:solidFill>
                <a:latin typeface="Cambria" panose="02040503050406030204" pitchFamily="18" charset="0"/>
                <a:cs typeface="Arial"/>
              </a:rPr>
              <a:t>Diploma</a:t>
            </a:r>
            <a:endParaRPr lang="tr-TR" kern="0" dirty="0">
              <a:solidFill>
                <a:prstClr val="black"/>
              </a:solidFill>
              <a:latin typeface="Cambria" panose="02040503050406030204" pitchFamily="18" charset="0"/>
              <a:cs typeface="Arial"/>
            </a:endParaRPr>
          </a:p>
        </p:txBody>
      </p:sp>
      <p:sp>
        <p:nvSpPr>
          <p:cNvPr id="22" name="Dikdörtgen 21">
            <a:extLst>
              <a:ext uri="{FF2B5EF4-FFF2-40B4-BE49-F238E27FC236}">
                <a16:creationId xmlns:a16="http://schemas.microsoft.com/office/drawing/2014/main" xmlns="" id="{1A1D6547-91DB-4ED1-8D5C-FC654F83BECA}"/>
              </a:ext>
            </a:extLst>
          </p:cNvPr>
          <p:cNvSpPr/>
          <p:nvPr/>
        </p:nvSpPr>
        <p:spPr>
          <a:xfrm>
            <a:off x="9189977" y="3959968"/>
            <a:ext cx="1233488" cy="641350"/>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sp>
        <p:nvSpPr>
          <p:cNvPr id="23" name="Dikdörtgen 22">
            <a:extLst>
              <a:ext uri="{FF2B5EF4-FFF2-40B4-BE49-F238E27FC236}">
                <a16:creationId xmlns:a16="http://schemas.microsoft.com/office/drawing/2014/main" xmlns="" id="{71C8B633-F92D-4478-9991-9A7AD51F187F}"/>
              </a:ext>
            </a:extLst>
          </p:cNvPr>
          <p:cNvSpPr/>
          <p:nvPr/>
        </p:nvSpPr>
        <p:spPr bwMode="auto">
          <a:xfrm>
            <a:off x="1605769" y="3984646"/>
            <a:ext cx="1385886" cy="641350"/>
          </a:xfrm>
          <a:prstGeom prst="rect">
            <a:avLst/>
          </a:prstGeom>
          <a:solidFill>
            <a:srgbClr val="3E76D2"/>
          </a:solidFill>
          <a:ln w="12700" cap="flat" cmpd="sng" algn="ctr">
            <a:noFill/>
            <a:prstDash val="solid"/>
            <a:miter lim="800000"/>
          </a:ln>
          <a:effectLst/>
        </p:spPr>
        <p:txBody>
          <a:bodyPr anchor="ctr"/>
          <a:lstStyle/>
          <a:p>
            <a:pPr algn="ctr" fontAlgn="auto">
              <a:spcBef>
                <a:spcPts val="0"/>
              </a:spcBef>
              <a:spcAft>
                <a:spcPts val="0"/>
              </a:spcAft>
              <a:defRPr/>
            </a:pPr>
            <a:r>
              <a:rPr lang="tr-TR" sz="1400" kern="0" dirty="0">
                <a:solidFill>
                  <a:prstClr val="white"/>
                </a:solidFill>
                <a:latin typeface="Cambria" panose="02040503050406030204" pitchFamily="18" charset="0"/>
                <a:cs typeface="Arial"/>
              </a:rPr>
              <a:t>9. Sınıf </a:t>
            </a:r>
          </a:p>
          <a:p>
            <a:pPr algn="ctr" fontAlgn="auto">
              <a:spcBef>
                <a:spcPts val="0"/>
              </a:spcBef>
              <a:spcAft>
                <a:spcPts val="0"/>
              </a:spcAft>
              <a:defRPr/>
            </a:pPr>
            <a:r>
              <a:rPr lang="tr-TR" sz="1400" kern="0" dirty="0">
                <a:solidFill>
                  <a:prstClr val="white"/>
                </a:solidFill>
                <a:latin typeface="Cambria" panose="02040503050406030204" pitchFamily="18" charset="0"/>
                <a:cs typeface="Arial"/>
              </a:rPr>
              <a:t>Alan Eğitimi</a:t>
            </a:r>
          </a:p>
        </p:txBody>
      </p:sp>
      <p:cxnSp>
        <p:nvCxnSpPr>
          <p:cNvPr id="24" name="Düz Ok Bağlayıcısı 14">
            <a:extLst>
              <a:ext uri="{FF2B5EF4-FFF2-40B4-BE49-F238E27FC236}">
                <a16:creationId xmlns:a16="http://schemas.microsoft.com/office/drawing/2014/main" xmlns="" id="{E14F6E9B-7559-4F51-B031-F6CEB333003B}"/>
              </a:ext>
            </a:extLst>
          </p:cNvPr>
          <p:cNvCxnSpPr>
            <a:cxnSpLocks noChangeShapeType="1"/>
          </p:cNvCxnSpPr>
          <p:nvPr/>
        </p:nvCxnSpPr>
        <p:spPr bwMode="auto">
          <a:xfrm>
            <a:off x="3043915" y="4298571"/>
            <a:ext cx="450710" cy="3330"/>
          </a:xfrm>
          <a:prstGeom prst="straightConnector1">
            <a:avLst/>
          </a:prstGeom>
          <a:noFill/>
          <a:ln w="38100" algn="ctr">
            <a:solidFill>
              <a:srgbClr val="767171"/>
            </a:solidFill>
            <a:miter lim="800000"/>
            <a:headEnd/>
            <a:tailEnd type="triangle" w="med" len="med"/>
          </a:ln>
          <a:extLst>
            <a:ext uri="{909E8E84-426E-40DD-AFC4-6F175D3DCCD1}">
              <a14:hiddenFill xmlns:a14="http://schemas.microsoft.com/office/drawing/2010/main">
                <a:noFill/>
              </a14:hiddenFill>
            </a:ext>
          </a:extLst>
        </p:spPr>
      </p:cxnSp>
      <p:cxnSp>
        <p:nvCxnSpPr>
          <p:cNvPr id="25" name="Düz Ok Bağlayıcısı 14">
            <a:extLst>
              <a:ext uri="{FF2B5EF4-FFF2-40B4-BE49-F238E27FC236}">
                <a16:creationId xmlns:a16="http://schemas.microsoft.com/office/drawing/2014/main" xmlns="" id="{8C131736-30B5-483A-90DB-4FC144C3F3D6}"/>
              </a:ext>
            </a:extLst>
          </p:cNvPr>
          <p:cNvCxnSpPr>
            <a:cxnSpLocks noChangeShapeType="1"/>
          </p:cNvCxnSpPr>
          <p:nvPr/>
        </p:nvCxnSpPr>
        <p:spPr bwMode="auto">
          <a:xfrm>
            <a:off x="4934601" y="4308684"/>
            <a:ext cx="450710" cy="3330"/>
          </a:xfrm>
          <a:prstGeom prst="straightConnector1">
            <a:avLst/>
          </a:prstGeom>
          <a:noFill/>
          <a:ln w="38100" algn="ctr">
            <a:solidFill>
              <a:srgbClr val="767171"/>
            </a:solidFill>
            <a:miter lim="800000"/>
            <a:headEnd/>
            <a:tailEnd type="triangle" w="med" len="med"/>
          </a:ln>
          <a:extLst>
            <a:ext uri="{909E8E84-426E-40DD-AFC4-6F175D3DCCD1}">
              <a14:hiddenFill xmlns:a14="http://schemas.microsoft.com/office/drawing/2010/main">
                <a:noFill/>
              </a14:hiddenFill>
            </a:ext>
          </a:extLst>
        </p:spPr>
      </p:cxnSp>
      <p:cxnSp>
        <p:nvCxnSpPr>
          <p:cNvPr id="26" name="Düz Ok Bağlayıcısı 14">
            <a:extLst>
              <a:ext uri="{FF2B5EF4-FFF2-40B4-BE49-F238E27FC236}">
                <a16:creationId xmlns:a16="http://schemas.microsoft.com/office/drawing/2014/main" xmlns="" id="{071E60C5-B37E-4493-92E8-9CD41C675BBB}"/>
              </a:ext>
            </a:extLst>
          </p:cNvPr>
          <p:cNvCxnSpPr>
            <a:cxnSpLocks noChangeShapeType="1"/>
          </p:cNvCxnSpPr>
          <p:nvPr/>
        </p:nvCxnSpPr>
        <p:spPr bwMode="auto">
          <a:xfrm>
            <a:off x="6822304" y="4324334"/>
            <a:ext cx="450710" cy="3330"/>
          </a:xfrm>
          <a:prstGeom prst="straightConnector1">
            <a:avLst/>
          </a:prstGeom>
          <a:noFill/>
          <a:ln w="38100" algn="ctr">
            <a:solidFill>
              <a:srgbClr val="76717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052681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1868</TotalTime>
  <Words>1411</Words>
  <Application>Microsoft Office PowerPoint</Application>
  <PresentationFormat>Geniş ekran</PresentationFormat>
  <Paragraphs>177</Paragraphs>
  <Slides>33</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33</vt:i4>
      </vt:variant>
    </vt:vector>
  </HeadingPairs>
  <TitlesOfParts>
    <vt:vector size="43" baseType="lpstr">
      <vt:lpstr>Arial</vt:lpstr>
      <vt:lpstr>Bodoni MT</vt:lpstr>
      <vt:lpstr>Calibri</vt:lpstr>
      <vt:lpstr>Cambria</vt:lpstr>
      <vt:lpstr>Times New Roman</vt:lpstr>
      <vt:lpstr>Tw Cen MT</vt:lpstr>
      <vt:lpstr>Tw Cen MT Condensed</vt:lpstr>
      <vt:lpstr>Wingdings</vt:lpstr>
      <vt:lpstr>Wingdings 3</vt:lpstr>
      <vt:lpstr>Entegral</vt:lpstr>
      <vt:lpstr>TIBBİ CİHAZ TEKNOLOJİLERİ  MESLEKİ VE TEKNİK ANADOLU LİSESİ</vt:lpstr>
      <vt:lpstr>Mesleki ve Teknik Eğitimin Amacı</vt:lpstr>
      <vt:lpstr>Mesleki ve Teknik Eğitimin Öncelikleri </vt:lpstr>
      <vt:lpstr>Tematik lise nedir?</vt:lpstr>
      <vt:lpstr>Tematik Mesleki ve Teknik  Anadolu Liseleri </vt:lpstr>
      <vt:lpstr>Makine ve Tasarım Teknolojisi alanı</vt:lpstr>
      <vt:lpstr>Makine ve Tasarım Teknolojisi alanında</vt:lpstr>
      <vt:lpstr>PowerPoint Sunusu</vt:lpstr>
      <vt:lpstr>Mesleki ve Teknik Eğitim Süreci</vt:lpstr>
      <vt:lpstr>PowerPoint Sunusu</vt:lpstr>
      <vt:lpstr>Mesleki ve Teknik Eğitim yerleşme süreci</vt:lpstr>
      <vt:lpstr>2022 YILI TABAN puan ve yüzdelik dilimler</vt:lpstr>
      <vt:lpstr>Okul Programları </vt:lpstr>
      <vt:lpstr>ÖĞRENCİ SAYILARI</vt:lpstr>
      <vt:lpstr>Bursluluk ve Yatılılık İmkânları </vt:lpstr>
      <vt:lpstr>İşletmelerde Mesleki Eğitimi ve Staj </vt:lpstr>
      <vt:lpstr>PowerPoint Sunusu</vt:lpstr>
      <vt:lpstr>Sigorta İşlemleri</vt:lpstr>
      <vt:lpstr>Meslek Liseleri Mezunları Hangi Üniversitelere Gidebilir?</vt:lpstr>
      <vt:lpstr>PowerPoint Sunusu</vt:lpstr>
      <vt:lpstr>PowerPoint Sunusu</vt:lpstr>
      <vt:lpstr>Mezunlara Verilen Haklar ve Belgeler </vt:lpstr>
      <vt:lpstr>Mezunlara Verilen Haklar </vt:lpstr>
      <vt:lpstr>Meslek Alanları Hakkında Bilgi </vt:lpstr>
      <vt:lpstr>Mesleki İlgi ve Yeteneklerin Keşfi </vt:lpstr>
      <vt:lpstr>Mesleki ve teknik ortaöğretim genel müdürlüğü resmi web sitesi https://mtegm.meb.gov.tr/</vt:lpstr>
      <vt:lpstr>Okulumuz resmi web sitesi http://tctmtal.meb.k12.tr/tema/index.php</vt:lpstr>
      <vt:lpstr>OKULUMUZ</vt:lpstr>
      <vt:lpstr>ANA BİNA</vt:lpstr>
      <vt:lpstr>Ana bina</vt:lpstr>
      <vt:lpstr>Atölye SINIFLARI –  İmalat ve Kalıp , Yüzey İşlemleri, CNC </vt:lpstr>
      <vt:lpstr>Teknik resim sınıfI – Bilgisayar Destekli Çizim Laboratuvarı- SİMİLASYON lABORATUVARI </vt:lpstr>
      <vt:lpstr>Başarılar dileriz</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ÇİĞDEM</dc:creator>
  <cp:lastModifiedBy>Serkan</cp:lastModifiedBy>
  <cp:revision>116</cp:revision>
  <dcterms:created xsi:type="dcterms:W3CDTF">2018-04-17T06:48:44Z</dcterms:created>
  <dcterms:modified xsi:type="dcterms:W3CDTF">2023-05-05T10:53:30Z</dcterms:modified>
</cp:coreProperties>
</file>